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48" r:id="rId2"/>
  </p:sldMasterIdLst>
  <p:notesMasterIdLst>
    <p:notesMasterId r:id="rId31"/>
  </p:notesMasterIdLst>
  <p:handoutMasterIdLst>
    <p:handoutMasterId r:id="rId32"/>
  </p:handoutMasterIdLst>
  <p:sldIdLst>
    <p:sldId id="384" r:id="rId3"/>
    <p:sldId id="383" r:id="rId4"/>
    <p:sldId id="404" r:id="rId5"/>
    <p:sldId id="382" r:id="rId6"/>
    <p:sldId id="364" r:id="rId7"/>
    <p:sldId id="380" r:id="rId8"/>
    <p:sldId id="408" r:id="rId9"/>
    <p:sldId id="374" r:id="rId10"/>
    <p:sldId id="410" r:id="rId11"/>
    <p:sldId id="363" r:id="rId12"/>
    <p:sldId id="407" r:id="rId13"/>
    <p:sldId id="402" r:id="rId14"/>
    <p:sldId id="375" r:id="rId15"/>
    <p:sldId id="411" r:id="rId16"/>
    <p:sldId id="406" r:id="rId17"/>
    <p:sldId id="398" r:id="rId18"/>
    <p:sldId id="385" r:id="rId19"/>
    <p:sldId id="399" r:id="rId20"/>
    <p:sldId id="400" r:id="rId21"/>
    <p:sldId id="403" r:id="rId22"/>
    <p:sldId id="371" r:id="rId23"/>
    <p:sldId id="405" r:id="rId24"/>
    <p:sldId id="365" r:id="rId25"/>
    <p:sldId id="372" r:id="rId26"/>
    <p:sldId id="367" r:id="rId27"/>
    <p:sldId id="369" r:id="rId28"/>
    <p:sldId id="368" r:id="rId29"/>
    <p:sldId id="3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lyssa Dack" initials="AD" lastIdx="1" clrIdx="0">
    <p:extLst>
      <p:ext uri="{19B8F6BF-5375-455C-9EA6-DF929625EA0E}">
        <p15:presenceInfo xmlns:p15="http://schemas.microsoft.com/office/powerpoint/2012/main" userId="S-1-5-21-1614895754-1935655697-725345543-62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C2340"/>
    <a:srgbClr val="FFFFFF"/>
    <a:srgbClr val="113E76"/>
    <a:srgbClr val="ED943E"/>
    <a:srgbClr val="67B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6206" autoAdjust="0"/>
  </p:normalViewPr>
  <p:slideViewPr>
    <p:cSldViewPr snapToGrid="0" snapToObjects="1">
      <p:cViewPr varScale="1">
        <p:scale>
          <a:sx n="113" d="100"/>
          <a:sy n="113" d="100"/>
        </p:scale>
        <p:origin x="396" y="114"/>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7" d="100"/>
          <a:sy n="87" d="100"/>
        </p:scale>
        <p:origin x="365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03F41-F8EA-490B-A8CC-144C3E8D7611}" type="doc">
      <dgm:prSet loTypeId="urn:microsoft.com/office/officeart/2005/8/layout/hProcess9" loCatId="process" qsTypeId="urn:microsoft.com/office/officeart/2005/8/quickstyle/simple1" qsCatId="simple" csTypeId="urn:microsoft.com/office/officeart/2005/8/colors/colorful3" csCatId="colorful" phldr="1"/>
      <dgm:spPr/>
    </dgm:pt>
    <dgm:pt modelId="{5C6C4601-07DB-460F-B7D9-219807ADFE83}">
      <dgm:prSet phldrT="[Text]"/>
      <dgm:spPr/>
      <dgm:t>
        <a:bodyPr/>
        <a:lstStyle/>
        <a:p>
          <a:r>
            <a:rPr lang="en-US" dirty="0"/>
            <a:t>Intent to Submit</a:t>
          </a:r>
        </a:p>
      </dgm:t>
    </dgm:pt>
    <dgm:pt modelId="{F46D21A0-C32B-4DEA-A353-F073D54E9FC3}" type="parTrans" cxnId="{C1CE0CBA-836D-4EB0-B130-71BADC97A9F6}">
      <dgm:prSet/>
      <dgm:spPr/>
      <dgm:t>
        <a:bodyPr/>
        <a:lstStyle/>
        <a:p>
          <a:endParaRPr lang="en-US"/>
        </a:p>
      </dgm:t>
    </dgm:pt>
    <dgm:pt modelId="{36E658F3-C67E-40C3-BDEB-0B8A96CB6BD9}" type="sibTrans" cxnId="{C1CE0CBA-836D-4EB0-B130-71BADC97A9F6}">
      <dgm:prSet/>
      <dgm:spPr/>
      <dgm:t>
        <a:bodyPr/>
        <a:lstStyle/>
        <a:p>
          <a:endParaRPr lang="en-US"/>
        </a:p>
      </dgm:t>
    </dgm:pt>
    <dgm:pt modelId="{01341D6E-54AB-4F1C-A5C7-7034A7837A6E}">
      <dgm:prSet phldrT="[Text]"/>
      <dgm:spPr/>
      <dgm:t>
        <a:bodyPr/>
        <a:lstStyle/>
        <a:p>
          <a:r>
            <a:rPr lang="en-US" dirty="0"/>
            <a:t>Proposal Development</a:t>
          </a:r>
        </a:p>
      </dgm:t>
    </dgm:pt>
    <dgm:pt modelId="{6DE2FE60-935D-4B84-9F9C-4A3FB6F02218}" type="parTrans" cxnId="{909A393D-1918-468E-B444-157619FB74DD}">
      <dgm:prSet/>
      <dgm:spPr/>
      <dgm:t>
        <a:bodyPr/>
        <a:lstStyle/>
        <a:p>
          <a:endParaRPr lang="en-US"/>
        </a:p>
      </dgm:t>
    </dgm:pt>
    <dgm:pt modelId="{ACE107C5-0266-47EF-89D5-16946AF9B91D}" type="sibTrans" cxnId="{909A393D-1918-468E-B444-157619FB74DD}">
      <dgm:prSet/>
      <dgm:spPr/>
      <dgm:t>
        <a:bodyPr/>
        <a:lstStyle/>
        <a:p>
          <a:endParaRPr lang="en-US"/>
        </a:p>
      </dgm:t>
    </dgm:pt>
    <dgm:pt modelId="{184AF946-6F98-4FF6-B140-76343707A0A1}">
      <dgm:prSet phldrT="[Text]"/>
      <dgm:spPr/>
      <dgm:t>
        <a:bodyPr/>
        <a:lstStyle/>
        <a:p>
          <a:r>
            <a:rPr lang="en-US" dirty="0"/>
            <a:t>Institutional</a:t>
          </a:r>
        </a:p>
        <a:p>
          <a:r>
            <a:rPr lang="en-US" dirty="0"/>
            <a:t>Approvals</a:t>
          </a:r>
        </a:p>
      </dgm:t>
    </dgm:pt>
    <dgm:pt modelId="{8A3808A0-4859-490F-B1EB-4BB63A304ECC}" type="parTrans" cxnId="{7874AE55-23BB-480E-9578-FA96ECE242BC}">
      <dgm:prSet/>
      <dgm:spPr/>
      <dgm:t>
        <a:bodyPr/>
        <a:lstStyle/>
        <a:p>
          <a:endParaRPr lang="en-US"/>
        </a:p>
      </dgm:t>
    </dgm:pt>
    <dgm:pt modelId="{C4274E2F-C9FE-44B8-96A2-3640738AE8E5}" type="sibTrans" cxnId="{7874AE55-23BB-480E-9578-FA96ECE242BC}">
      <dgm:prSet/>
      <dgm:spPr/>
      <dgm:t>
        <a:bodyPr/>
        <a:lstStyle/>
        <a:p>
          <a:endParaRPr lang="en-US"/>
        </a:p>
      </dgm:t>
    </dgm:pt>
    <dgm:pt modelId="{E1CE38E0-A393-4E88-BDB8-6410A43BB589}">
      <dgm:prSet/>
      <dgm:spPr/>
      <dgm:t>
        <a:bodyPr/>
        <a:lstStyle/>
        <a:p>
          <a:r>
            <a:rPr lang="en-US" dirty="0"/>
            <a:t>Proposal Submission</a:t>
          </a:r>
        </a:p>
      </dgm:t>
    </dgm:pt>
    <dgm:pt modelId="{CFB7B227-7A51-4837-AA9A-AF709F0A9A5C}" type="parTrans" cxnId="{81457A53-8450-4312-AC33-6B8AECD012FA}">
      <dgm:prSet/>
      <dgm:spPr/>
      <dgm:t>
        <a:bodyPr/>
        <a:lstStyle/>
        <a:p>
          <a:endParaRPr lang="en-US"/>
        </a:p>
      </dgm:t>
    </dgm:pt>
    <dgm:pt modelId="{FFD5A35D-783A-4BFB-8FAB-930D522538EC}" type="sibTrans" cxnId="{81457A53-8450-4312-AC33-6B8AECD012FA}">
      <dgm:prSet/>
      <dgm:spPr/>
      <dgm:t>
        <a:bodyPr/>
        <a:lstStyle/>
        <a:p>
          <a:endParaRPr lang="en-US"/>
        </a:p>
      </dgm:t>
    </dgm:pt>
    <dgm:pt modelId="{05D9CF56-84E7-4131-8879-13C884073127}" type="pres">
      <dgm:prSet presAssocID="{12703F41-F8EA-490B-A8CC-144C3E8D7611}" presName="CompostProcess" presStyleCnt="0">
        <dgm:presLayoutVars>
          <dgm:dir/>
          <dgm:resizeHandles val="exact"/>
        </dgm:presLayoutVars>
      </dgm:prSet>
      <dgm:spPr/>
    </dgm:pt>
    <dgm:pt modelId="{D516B4E2-6F7C-4BA6-A459-67D9A3B77DDE}" type="pres">
      <dgm:prSet presAssocID="{12703F41-F8EA-490B-A8CC-144C3E8D7611}" presName="arrow" presStyleLbl="bgShp" presStyleIdx="0" presStyleCnt="1"/>
      <dgm:spPr/>
    </dgm:pt>
    <dgm:pt modelId="{B76463BA-8E52-4F2F-9453-48B99CF596FD}" type="pres">
      <dgm:prSet presAssocID="{12703F41-F8EA-490B-A8CC-144C3E8D7611}" presName="linearProcess" presStyleCnt="0"/>
      <dgm:spPr/>
    </dgm:pt>
    <dgm:pt modelId="{09142E51-0796-49C9-B973-117A1AB6316C}" type="pres">
      <dgm:prSet presAssocID="{5C6C4601-07DB-460F-B7D9-219807ADFE83}" presName="textNode" presStyleLbl="node1" presStyleIdx="0" presStyleCnt="4">
        <dgm:presLayoutVars>
          <dgm:bulletEnabled val="1"/>
        </dgm:presLayoutVars>
      </dgm:prSet>
      <dgm:spPr/>
    </dgm:pt>
    <dgm:pt modelId="{469D37D6-14D5-4382-9D15-3B525D229F0F}" type="pres">
      <dgm:prSet presAssocID="{36E658F3-C67E-40C3-BDEB-0B8A96CB6BD9}" presName="sibTrans" presStyleCnt="0"/>
      <dgm:spPr/>
    </dgm:pt>
    <dgm:pt modelId="{4067DFAD-9F21-43F6-8E48-39D189920F57}" type="pres">
      <dgm:prSet presAssocID="{01341D6E-54AB-4F1C-A5C7-7034A7837A6E}" presName="textNode" presStyleLbl="node1" presStyleIdx="1" presStyleCnt="4">
        <dgm:presLayoutVars>
          <dgm:bulletEnabled val="1"/>
        </dgm:presLayoutVars>
      </dgm:prSet>
      <dgm:spPr/>
    </dgm:pt>
    <dgm:pt modelId="{226F1883-F7D5-42CB-B6EA-2486842FD44A}" type="pres">
      <dgm:prSet presAssocID="{ACE107C5-0266-47EF-89D5-16946AF9B91D}" presName="sibTrans" presStyleCnt="0"/>
      <dgm:spPr/>
    </dgm:pt>
    <dgm:pt modelId="{EEEB7330-DCCE-4885-965C-BE97D9370736}" type="pres">
      <dgm:prSet presAssocID="{184AF946-6F98-4FF6-B140-76343707A0A1}" presName="textNode" presStyleLbl="node1" presStyleIdx="2" presStyleCnt="4">
        <dgm:presLayoutVars>
          <dgm:bulletEnabled val="1"/>
        </dgm:presLayoutVars>
      </dgm:prSet>
      <dgm:spPr/>
    </dgm:pt>
    <dgm:pt modelId="{26DA93FB-1F00-43C9-A45E-E4C261DC8886}" type="pres">
      <dgm:prSet presAssocID="{C4274E2F-C9FE-44B8-96A2-3640738AE8E5}" presName="sibTrans" presStyleCnt="0"/>
      <dgm:spPr/>
    </dgm:pt>
    <dgm:pt modelId="{C91A4D92-EF10-474B-91CF-1416AAAFC952}" type="pres">
      <dgm:prSet presAssocID="{E1CE38E0-A393-4E88-BDB8-6410A43BB589}" presName="textNode" presStyleLbl="node1" presStyleIdx="3" presStyleCnt="4">
        <dgm:presLayoutVars>
          <dgm:bulletEnabled val="1"/>
        </dgm:presLayoutVars>
      </dgm:prSet>
      <dgm:spPr/>
    </dgm:pt>
  </dgm:ptLst>
  <dgm:cxnLst>
    <dgm:cxn modelId="{909A393D-1918-468E-B444-157619FB74DD}" srcId="{12703F41-F8EA-490B-A8CC-144C3E8D7611}" destId="{01341D6E-54AB-4F1C-A5C7-7034A7837A6E}" srcOrd="1" destOrd="0" parTransId="{6DE2FE60-935D-4B84-9F9C-4A3FB6F02218}" sibTransId="{ACE107C5-0266-47EF-89D5-16946AF9B91D}"/>
    <dgm:cxn modelId="{81457A53-8450-4312-AC33-6B8AECD012FA}" srcId="{12703F41-F8EA-490B-A8CC-144C3E8D7611}" destId="{E1CE38E0-A393-4E88-BDB8-6410A43BB589}" srcOrd="3" destOrd="0" parTransId="{CFB7B227-7A51-4837-AA9A-AF709F0A9A5C}" sibTransId="{FFD5A35D-783A-4BFB-8FAB-930D522538EC}"/>
    <dgm:cxn modelId="{7874AE55-23BB-480E-9578-FA96ECE242BC}" srcId="{12703F41-F8EA-490B-A8CC-144C3E8D7611}" destId="{184AF946-6F98-4FF6-B140-76343707A0A1}" srcOrd="2" destOrd="0" parTransId="{8A3808A0-4859-490F-B1EB-4BB63A304ECC}" sibTransId="{C4274E2F-C9FE-44B8-96A2-3640738AE8E5}"/>
    <dgm:cxn modelId="{E7CAB975-D3AC-4F81-9FC8-DF6A365A0A88}" type="presOf" srcId="{12703F41-F8EA-490B-A8CC-144C3E8D7611}" destId="{05D9CF56-84E7-4131-8879-13C884073127}" srcOrd="0" destOrd="0" presId="urn:microsoft.com/office/officeart/2005/8/layout/hProcess9"/>
    <dgm:cxn modelId="{BE4F4C91-6F61-41AC-8FEE-DD42A872B713}" type="presOf" srcId="{01341D6E-54AB-4F1C-A5C7-7034A7837A6E}" destId="{4067DFAD-9F21-43F6-8E48-39D189920F57}" srcOrd="0" destOrd="0" presId="urn:microsoft.com/office/officeart/2005/8/layout/hProcess9"/>
    <dgm:cxn modelId="{EA39EDA2-C0F2-4391-91BB-0E8B7974A8C1}" type="presOf" srcId="{5C6C4601-07DB-460F-B7D9-219807ADFE83}" destId="{09142E51-0796-49C9-B973-117A1AB6316C}" srcOrd="0" destOrd="0" presId="urn:microsoft.com/office/officeart/2005/8/layout/hProcess9"/>
    <dgm:cxn modelId="{623060A6-849D-4F3C-9158-8AA37FF6D98D}" type="presOf" srcId="{E1CE38E0-A393-4E88-BDB8-6410A43BB589}" destId="{C91A4D92-EF10-474B-91CF-1416AAAFC952}" srcOrd="0" destOrd="0" presId="urn:microsoft.com/office/officeart/2005/8/layout/hProcess9"/>
    <dgm:cxn modelId="{C1CE0CBA-836D-4EB0-B130-71BADC97A9F6}" srcId="{12703F41-F8EA-490B-A8CC-144C3E8D7611}" destId="{5C6C4601-07DB-460F-B7D9-219807ADFE83}" srcOrd="0" destOrd="0" parTransId="{F46D21A0-C32B-4DEA-A353-F073D54E9FC3}" sibTransId="{36E658F3-C67E-40C3-BDEB-0B8A96CB6BD9}"/>
    <dgm:cxn modelId="{6EB8B7F5-DD0F-4598-BA9B-22F62CAB3622}" type="presOf" srcId="{184AF946-6F98-4FF6-B140-76343707A0A1}" destId="{EEEB7330-DCCE-4885-965C-BE97D9370736}" srcOrd="0" destOrd="0" presId="urn:microsoft.com/office/officeart/2005/8/layout/hProcess9"/>
    <dgm:cxn modelId="{CF713954-56E7-4C4D-8440-6C78801F43C3}" type="presParOf" srcId="{05D9CF56-84E7-4131-8879-13C884073127}" destId="{D516B4E2-6F7C-4BA6-A459-67D9A3B77DDE}" srcOrd="0" destOrd="0" presId="urn:microsoft.com/office/officeart/2005/8/layout/hProcess9"/>
    <dgm:cxn modelId="{AD2FBE8C-E353-4192-8B9C-92F50B56F6F7}" type="presParOf" srcId="{05D9CF56-84E7-4131-8879-13C884073127}" destId="{B76463BA-8E52-4F2F-9453-48B99CF596FD}" srcOrd="1" destOrd="0" presId="urn:microsoft.com/office/officeart/2005/8/layout/hProcess9"/>
    <dgm:cxn modelId="{985A04DD-F4AC-49D1-ABE6-E3C5E7D1396D}" type="presParOf" srcId="{B76463BA-8E52-4F2F-9453-48B99CF596FD}" destId="{09142E51-0796-49C9-B973-117A1AB6316C}" srcOrd="0" destOrd="0" presId="urn:microsoft.com/office/officeart/2005/8/layout/hProcess9"/>
    <dgm:cxn modelId="{7204771F-706B-41E9-A85B-DBB7352A052F}" type="presParOf" srcId="{B76463BA-8E52-4F2F-9453-48B99CF596FD}" destId="{469D37D6-14D5-4382-9D15-3B525D229F0F}" srcOrd="1" destOrd="0" presId="urn:microsoft.com/office/officeart/2005/8/layout/hProcess9"/>
    <dgm:cxn modelId="{BF5021F3-CAF2-4B8D-9E3E-5E37E15CE986}" type="presParOf" srcId="{B76463BA-8E52-4F2F-9453-48B99CF596FD}" destId="{4067DFAD-9F21-43F6-8E48-39D189920F57}" srcOrd="2" destOrd="0" presId="urn:microsoft.com/office/officeart/2005/8/layout/hProcess9"/>
    <dgm:cxn modelId="{35A04BDC-21E2-4BD4-97D4-490967D2D16C}" type="presParOf" srcId="{B76463BA-8E52-4F2F-9453-48B99CF596FD}" destId="{226F1883-F7D5-42CB-B6EA-2486842FD44A}" srcOrd="3" destOrd="0" presId="urn:microsoft.com/office/officeart/2005/8/layout/hProcess9"/>
    <dgm:cxn modelId="{10F8A44D-126C-4489-987F-E79F86D401E3}" type="presParOf" srcId="{B76463BA-8E52-4F2F-9453-48B99CF596FD}" destId="{EEEB7330-DCCE-4885-965C-BE97D9370736}" srcOrd="4" destOrd="0" presId="urn:microsoft.com/office/officeart/2005/8/layout/hProcess9"/>
    <dgm:cxn modelId="{E32CE492-9655-40FF-86A4-BBB39685B517}" type="presParOf" srcId="{B76463BA-8E52-4F2F-9453-48B99CF596FD}" destId="{26DA93FB-1F00-43C9-A45E-E4C261DC8886}" srcOrd="5" destOrd="0" presId="urn:microsoft.com/office/officeart/2005/8/layout/hProcess9"/>
    <dgm:cxn modelId="{857FFC13-C108-4E6B-8AB8-DD06298AB3CF}" type="presParOf" srcId="{B76463BA-8E52-4F2F-9453-48B99CF596FD}" destId="{C91A4D92-EF10-474B-91CF-1416AAAFC95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BA9B0-7480-4484-8C70-1E0A7B6204B5}" type="doc">
      <dgm:prSet loTypeId="urn:microsoft.com/office/officeart/2005/8/layout/hProcess6" loCatId="process" qsTypeId="urn:microsoft.com/office/officeart/2005/8/quickstyle/simple1" qsCatId="simple" csTypeId="urn:microsoft.com/office/officeart/2005/8/colors/accent1_2" csCatId="accent1" phldr="1"/>
      <dgm:spPr/>
    </dgm:pt>
    <dgm:pt modelId="{54D332DC-3305-44B1-A6AB-3069C9B17107}">
      <dgm:prSet phldrT="[Text]"/>
      <dgm:spPr>
        <a:solidFill>
          <a:srgbClr val="FFC000"/>
        </a:solidFill>
      </dgm:spPr>
      <dgm:t>
        <a:bodyPr/>
        <a:lstStyle/>
        <a:p>
          <a:r>
            <a:rPr lang="en-US" dirty="0">
              <a:solidFill>
                <a:schemeClr val="tx1"/>
              </a:solidFill>
            </a:rPr>
            <a:t>Submit I2S</a:t>
          </a:r>
        </a:p>
      </dgm:t>
    </dgm:pt>
    <dgm:pt modelId="{E535EFC0-2394-4CAA-BEAC-15FE9CDB6470}" type="parTrans" cxnId="{BF35C444-495C-485B-BFBF-AAC7F9BD6108}">
      <dgm:prSet/>
      <dgm:spPr/>
      <dgm:t>
        <a:bodyPr/>
        <a:lstStyle/>
        <a:p>
          <a:endParaRPr lang="en-US"/>
        </a:p>
      </dgm:t>
    </dgm:pt>
    <dgm:pt modelId="{407CEECA-53F1-4766-976E-426B4856D8B4}" type="sibTrans" cxnId="{BF35C444-495C-485B-BFBF-AAC7F9BD6108}">
      <dgm:prSet/>
      <dgm:spPr/>
      <dgm:t>
        <a:bodyPr/>
        <a:lstStyle/>
        <a:p>
          <a:endParaRPr lang="en-US"/>
        </a:p>
      </dgm:t>
    </dgm:pt>
    <dgm:pt modelId="{8110653B-F764-44E0-BBDD-A10823BE8C22}">
      <dgm:prSet phldrT="[Text]"/>
      <dgm:spPr/>
      <dgm:t>
        <a:bodyPr/>
        <a:lstStyle/>
        <a:p>
          <a:r>
            <a:rPr lang="en-US" dirty="0"/>
            <a:t>Final Docs to </a:t>
          </a:r>
          <a:r>
            <a:rPr lang="en-US" dirty="0" err="1"/>
            <a:t>DoM-RA</a:t>
          </a:r>
          <a:endParaRPr lang="en-US" dirty="0"/>
        </a:p>
      </dgm:t>
    </dgm:pt>
    <dgm:pt modelId="{ED3B0259-EA93-466A-8524-CA0AE421AE00}" type="parTrans" cxnId="{18EB5922-B15F-424C-90A3-006AF76E45DE}">
      <dgm:prSet/>
      <dgm:spPr/>
      <dgm:t>
        <a:bodyPr/>
        <a:lstStyle/>
        <a:p>
          <a:endParaRPr lang="en-US"/>
        </a:p>
      </dgm:t>
    </dgm:pt>
    <dgm:pt modelId="{285C48A5-86AD-49D5-A4DA-91EB694F8A6D}" type="sibTrans" cxnId="{18EB5922-B15F-424C-90A3-006AF76E45DE}">
      <dgm:prSet/>
      <dgm:spPr/>
      <dgm:t>
        <a:bodyPr/>
        <a:lstStyle/>
        <a:p>
          <a:endParaRPr lang="en-US"/>
        </a:p>
      </dgm:t>
    </dgm:pt>
    <dgm:pt modelId="{E9834683-B6FE-4C80-9A39-15F71FCA5E3D}">
      <dgm:prSet phldrT="[Text]"/>
      <dgm:spPr>
        <a:solidFill>
          <a:srgbClr val="00B050"/>
        </a:solidFill>
      </dgm:spPr>
      <dgm:t>
        <a:bodyPr/>
        <a:lstStyle/>
        <a:p>
          <a:r>
            <a:rPr lang="en-US" dirty="0"/>
            <a:t>Route to ORA</a:t>
          </a:r>
        </a:p>
      </dgm:t>
    </dgm:pt>
    <dgm:pt modelId="{65E40D56-81FD-4630-AC66-00B33F055B57}" type="parTrans" cxnId="{167DF88E-A49A-4849-9EDD-CB89CBEF635F}">
      <dgm:prSet/>
      <dgm:spPr/>
      <dgm:t>
        <a:bodyPr/>
        <a:lstStyle/>
        <a:p>
          <a:endParaRPr lang="en-US"/>
        </a:p>
      </dgm:t>
    </dgm:pt>
    <dgm:pt modelId="{B6B87BC4-B7C8-4049-B68F-EF033BECC671}" type="sibTrans" cxnId="{167DF88E-A49A-4849-9EDD-CB89CBEF635F}">
      <dgm:prSet/>
      <dgm:spPr/>
      <dgm:t>
        <a:bodyPr/>
        <a:lstStyle/>
        <a:p>
          <a:endParaRPr lang="en-US"/>
        </a:p>
      </dgm:t>
    </dgm:pt>
    <dgm:pt modelId="{7872D439-D660-4CF2-A71B-65D3A0F97816}">
      <dgm:prSet phldrT="[Text]"/>
      <dgm:spPr>
        <a:solidFill>
          <a:srgbClr val="FF0000"/>
        </a:solidFill>
      </dgm:spPr>
      <dgm:t>
        <a:bodyPr/>
        <a:lstStyle/>
        <a:p>
          <a:r>
            <a:rPr lang="en-US" dirty="0"/>
            <a:t>ORA Review</a:t>
          </a:r>
        </a:p>
      </dgm:t>
    </dgm:pt>
    <dgm:pt modelId="{D8087E9C-1A8B-4CD7-AB49-E5528F8F679E}" type="parTrans" cxnId="{7743A6DB-21CC-45C9-898F-0B286F2B810C}">
      <dgm:prSet/>
      <dgm:spPr/>
      <dgm:t>
        <a:bodyPr/>
        <a:lstStyle/>
        <a:p>
          <a:endParaRPr lang="en-US"/>
        </a:p>
      </dgm:t>
    </dgm:pt>
    <dgm:pt modelId="{0446472B-67FB-4D8D-B293-09FE84BE2678}" type="sibTrans" cxnId="{7743A6DB-21CC-45C9-898F-0B286F2B810C}">
      <dgm:prSet/>
      <dgm:spPr/>
      <dgm:t>
        <a:bodyPr/>
        <a:lstStyle/>
        <a:p>
          <a:endParaRPr lang="en-US"/>
        </a:p>
      </dgm:t>
    </dgm:pt>
    <dgm:pt modelId="{86ADD7FE-AACC-4040-8573-96E50E2797FD}">
      <dgm:prSet/>
      <dgm:spPr/>
      <dgm:t>
        <a:bodyPr/>
        <a:lstStyle/>
        <a:p>
          <a:r>
            <a:rPr lang="en-US" dirty="0"/>
            <a:t>August 22,2025</a:t>
          </a:r>
        </a:p>
      </dgm:t>
    </dgm:pt>
    <dgm:pt modelId="{F4A3E24A-AECD-4208-87D6-5FEA3C3973C8}" type="parTrans" cxnId="{FCD7A491-265E-4A2B-9BC7-3FC9AB34C0FC}">
      <dgm:prSet/>
      <dgm:spPr/>
      <dgm:t>
        <a:bodyPr/>
        <a:lstStyle/>
        <a:p>
          <a:endParaRPr lang="en-US"/>
        </a:p>
      </dgm:t>
    </dgm:pt>
    <dgm:pt modelId="{3EF66993-EECF-4BA8-B6F2-9A05C78B7854}" type="sibTrans" cxnId="{FCD7A491-265E-4A2B-9BC7-3FC9AB34C0FC}">
      <dgm:prSet/>
      <dgm:spPr/>
      <dgm:t>
        <a:bodyPr/>
        <a:lstStyle/>
        <a:p>
          <a:endParaRPr lang="en-US"/>
        </a:p>
      </dgm:t>
    </dgm:pt>
    <dgm:pt modelId="{116FC00B-1AE8-4020-B340-A6EC03120FB2}">
      <dgm:prSet/>
      <dgm:spPr/>
      <dgm:t>
        <a:bodyPr/>
        <a:lstStyle/>
        <a:p>
          <a:r>
            <a:rPr lang="en-US" dirty="0"/>
            <a:t>Sept 29, 2025</a:t>
          </a:r>
        </a:p>
      </dgm:t>
    </dgm:pt>
    <dgm:pt modelId="{D67DA540-E577-42ED-971E-DB8D84CEC371}" type="parTrans" cxnId="{9CDEE136-0051-424B-905D-561FC1DDF99E}">
      <dgm:prSet/>
      <dgm:spPr/>
      <dgm:t>
        <a:bodyPr/>
        <a:lstStyle/>
        <a:p>
          <a:endParaRPr lang="en-US"/>
        </a:p>
      </dgm:t>
    </dgm:pt>
    <dgm:pt modelId="{C2C923D2-DF91-45D9-B6BC-28FDA601BDA9}" type="sibTrans" cxnId="{9CDEE136-0051-424B-905D-561FC1DDF99E}">
      <dgm:prSet/>
      <dgm:spPr/>
      <dgm:t>
        <a:bodyPr/>
        <a:lstStyle/>
        <a:p>
          <a:endParaRPr lang="en-US"/>
        </a:p>
      </dgm:t>
    </dgm:pt>
    <dgm:pt modelId="{9607D41E-EDA5-42B3-A1EF-58BBDEAF6B63}">
      <dgm:prSet/>
      <dgm:spPr/>
      <dgm:t>
        <a:bodyPr/>
        <a:lstStyle/>
        <a:p>
          <a:r>
            <a:rPr lang="en-US" dirty="0"/>
            <a:t>Sept 22, 2025</a:t>
          </a:r>
        </a:p>
      </dgm:t>
    </dgm:pt>
    <dgm:pt modelId="{878F6769-AFD6-483F-834B-48B4DA926CAC}" type="parTrans" cxnId="{0E0AE362-CCD6-455F-BA44-CCB009D6BF2F}">
      <dgm:prSet/>
      <dgm:spPr/>
      <dgm:t>
        <a:bodyPr/>
        <a:lstStyle/>
        <a:p>
          <a:endParaRPr lang="en-US"/>
        </a:p>
      </dgm:t>
    </dgm:pt>
    <dgm:pt modelId="{7559F059-D940-48E9-9E8A-D5A691A64687}" type="sibTrans" cxnId="{0E0AE362-CCD6-455F-BA44-CCB009D6BF2F}">
      <dgm:prSet/>
      <dgm:spPr/>
      <dgm:t>
        <a:bodyPr/>
        <a:lstStyle/>
        <a:p>
          <a:endParaRPr lang="en-US"/>
        </a:p>
      </dgm:t>
    </dgm:pt>
    <dgm:pt modelId="{12521301-C53E-4989-8F7A-D4A6DD94E8EB}">
      <dgm:prSet/>
      <dgm:spPr/>
      <dgm:t>
        <a:bodyPr/>
        <a:lstStyle/>
        <a:p>
          <a:r>
            <a:rPr lang="en-US" dirty="0"/>
            <a:t>Sept 15, 2025</a:t>
          </a:r>
        </a:p>
      </dgm:t>
    </dgm:pt>
    <dgm:pt modelId="{B33B135C-4230-41E1-8E0E-121CED68676D}" type="parTrans" cxnId="{4F4CDCC0-2DEF-439E-826D-BEC57533A3C9}">
      <dgm:prSet/>
      <dgm:spPr/>
      <dgm:t>
        <a:bodyPr/>
        <a:lstStyle/>
        <a:p>
          <a:endParaRPr lang="en-US"/>
        </a:p>
      </dgm:t>
    </dgm:pt>
    <dgm:pt modelId="{6237589C-B842-4DC0-A722-EDFC67B374A9}" type="sibTrans" cxnId="{4F4CDCC0-2DEF-439E-826D-BEC57533A3C9}">
      <dgm:prSet/>
      <dgm:spPr/>
      <dgm:t>
        <a:bodyPr/>
        <a:lstStyle/>
        <a:p>
          <a:endParaRPr lang="en-US"/>
        </a:p>
      </dgm:t>
    </dgm:pt>
    <dgm:pt modelId="{361B6E9F-CBBC-4725-8237-7C46F17D6246}">
      <dgm:prSet/>
      <dgm:spPr/>
      <dgm:t>
        <a:bodyPr/>
        <a:lstStyle/>
        <a:p>
          <a:r>
            <a:rPr lang="en-US" dirty="0"/>
            <a:t>Submit to Sponsor</a:t>
          </a:r>
        </a:p>
      </dgm:t>
    </dgm:pt>
    <dgm:pt modelId="{D927739A-5928-4497-B920-51985A1AE134}" type="parTrans" cxnId="{5CB8970C-85FA-4E06-8B85-EE2BC85AD046}">
      <dgm:prSet/>
      <dgm:spPr/>
      <dgm:t>
        <a:bodyPr/>
        <a:lstStyle/>
        <a:p>
          <a:endParaRPr lang="en-US"/>
        </a:p>
      </dgm:t>
    </dgm:pt>
    <dgm:pt modelId="{9E6DCE61-B9C8-436E-8D4F-57F33C0603FC}" type="sibTrans" cxnId="{5CB8970C-85FA-4E06-8B85-EE2BC85AD046}">
      <dgm:prSet/>
      <dgm:spPr/>
      <dgm:t>
        <a:bodyPr/>
        <a:lstStyle/>
        <a:p>
          <a:endParaRPr lang="en-US"/>
        </a:p>
      </dgm:t>
    </dgm:pt>
    <dgm:pt modelId="{E725C5CE-00EB-4D86-8898-850FC1F70B3A}">
      <dgm:prSet/>
      <dgm:spPr/>
      <dgm:t>
        <a:bodyPr/>
        <a:lstStyle/>
        <a:p>
          <a:r>
            <a:rPr lang="en-US" dirty="0"/>
            <a:t>October 6, 2025</a:t>
          </a:r>
        </a:p>
      </dgm:t>
    </dgm:pt>
    <dgm:pt modelId="{8878284D-9DA1-4401-92F9-0DA1CA46D27A}" type="parTrans" cxnId="{59F165F8-AD15-4E19-9824-7F83C17FEBB5}">
      <dgm:prSet/>
      <dgm:spPr/>
      <dgm:t>
        <a:bodyPr/>
        <a:lstStyle/>
        <a:p>
          <a:endParaRPr lang="en-US"/>
        </a:p>
      </dgm:t>
    </dgm:pt>
    <dgm:pt modelId="{7D6E85CD-8D9A-46FB-9E44-C3E0A5A8D6EB}" type="sibTrans" cxnId="{59F165F8-AD15-4E19-9824-7F83C17FEBB5}">
      <dgm:prSet/>
      <dgm:spPr/>
      <dgm:t>
        <a:bodyPr/>
        <a:lstStyle/>
        <a:p>
          <a:endParaRPr lang="en-US"/>
        </a:p>
      </dgm:t>
    </dgm:pt>
    <dgm:pt modelId="{72F246FE-FCB7-49C5-9B3C-EE58A4105CD4}" type="pres">
      <dgm:prSet presAssocID="{E18BA9B0-7480-4484-8C70-1E0A7B6204B5}" presName="theList" presStyleCnt="0">
        <dgm:presLayoutVars>
          <dgm:dir/>
          <dgm:animLvl val="lvl"/>
          <dgm:resizeHandles val="exact"/>
        </dgm:presLayoutVars>
      </dgm:prSet>
      <dgm:spPr/>
    </dgm:pt>
    <dgm:pt modelId="{7BB53A7E-FCA4-4D5A-8AB7-B95CBC3E8938}" type="pres">
      <dgm:prSet presAssocID="{54D332DC-3305-44B1-A6AB-3069C9B17107}" presName="compNode" presStyleCnt="0"/>
      <dgm:spPr/>
    </dgm:pt>
    <dgm:pt modelId="{AF345D54-6E6A-478A-9C91-D2E82B8ACEBE}" type="pres">
      <dgm:prSet presAssocID="{54D332DC-3305-44B1-A6AB-3069C9B17107}" presName="noGeometry" presStyleCnt="0"/>
      <dgm:spPr/>
    </dgm:pt>
    <dgm:pt modelId="{6B789F79-D58C-4DE8-8793-3C00AD06D674}" type="pres">
      <dgm:prSet presAssocID="{54D332DC-3305-44B1-A6AB-3069C9B17107}" presName="childTextVisible" presStyleLbl="bgAccFollowNode1" presStyleIdx="0" presStyleCnt="5">
        <dgm:presLayoutVars>
          <dgm:bulletEnabled val="1"/>
        </dgm:presLayoutVars>
      </dgm:prSet>
      <dgm:spPr/>
    </dgm:pt>
    <dgm:pt modelId="{D632BA76-C43D-47CC-AD37-44822C27BA4E}" type="pres">
      <dgm:prSet presAssocID="{54D332DC-3305-44B1-A6AB-3069C9B17107}" presName="childTextHidden" presStyleLbl="bgAccFollowNode1" presStyleIdx="0" presStyleCnt="5"/>
      <dgm:spPr/>
    </dgm:pt>
    <dgm:pt modelId="{87615C49-7A4B-4F5A-89C8-668E8D33EB0F}" type="pres">
      <dgm:prSet presAssocID="{54D332DC-3305-44B1-A6AB-3069C9B17107}" presName="parentText" presStyleLbl="node1" presStyleIdx="0" presStyleCnt="5">
        <dgm:presLayoutVars>
          <dgm:chMax val="1"/>
          <dgm:bulletEnabled val="1"/>
        </dgm:presLayoutVars>
      </dgm:prSet>
      <dgm:spPr/>
    </dgm:pt>
    <dgm:pt modelId="{37037612-5E04-4287-8332-B52C00E8D0B3}" type="pres">
      <dgm:prSet presAssocID="{54D332DC-3305-44B1-A6AB-3069C9B17107}" presName="aSpace" presStyleCnt="0"/>
      <dgm:spPr/>
    </dgm:pt>
    <dgm:pt modelId="{EB0481A0-CD85-4017-AD4A-188993175435}" type="pres">
      <dgm:prSet presAssocID="{8110653B-F764-44E0-BBDD-A10823BE8C22}" presName="compNode" presStyleCnt="0"/>
      <dgm:spPr/>
    </dgm:pt>
    <dgm:pt modelId="{EEB1C320-6AE1-4D9C-928E-5AF320B7313E}" type="pres">
      <dgm:prSet presAssocID="{8110653B-F764-44E0-BBDD-A10823BE8C22}" presName="noGeometry" presStyleCnt="0"/>
      <dgm:spPr/>
    </dgm:pt>
    <dgm:pt modelId="{E7A832B1-22D6-414F-B92C-3DF643B5EBBE}" type="pres">
      <dgm:prSet presAssocID="{8110653B-F764-44E0-BBDD-A10823BE8C22}" presName="childTextVisible" presStyleLbl="bgAccFollowNode1" presStyleIdx="1" presStyleCnt="5">
        <dgm:presLayoutVars>
          <dgm:bulletEnabled val="1"/>
        </dgm:presLayoutVars>
      </dgm:prSet>
      <dgm:spPr/>
    </dgm:pt>
    <dgm:pt modelId="{B8FFB421-8AFB-4083-A7AB-E33F1B3FFA55}" type="pres">
      <dgm:prSet presAssocID="{8110653B-F764-44E0-BBDD-A10823BE8C22}" presName="childTextHidden" presStyleLbl="bgAccFollowNode1" presStyleIdx="1" presStyleCnt="5"/>
      <dgm:spPr/>
    </dgm:pt>
    <dgm:pt modelId="{D3AFEDC7-39DF-42ED-AAFD-0CEB2AD88096}" type="pres">
      <dgm:prSet presAssocID="{8110653B-F764-44E0-BBDD-A10823BE8C22}" presName="parentText" presStyleLbl="node1" presStyleIdx="1" presStyleCnt="5">
        <dgm:presLayoutVars>
          <dgm:chMax val="1"/>
          <dgm:bulletEnabled val="1"/>
        </dgm:presLayoutVars>
      </dgm:prSet>
      <dgm:spPr/>
    </dgm:pt>
    <dgm:pt modelId="{95468B61-45F8-4A79-81FD-EA508DB2D947}" type="pres">
      <dgm:prSet presAssocID="{8110653B-F764-44E0-BBDD-A10823BE8C22}" presName="aSpace" presStyleCnt="0"/>
      <dgm:spPr/>
    </dgm:pt>
    <dgm:pt modelId="{7F6F8437-FDB7-4EA8-8848-4368602847A0}" type="pres">
      <dgm:prSet presAssocID="{E9834683-B6FE-4C80-9A39-15F71FCA5E3D}" presName="compNode" presStyleCnt="0"/>
      <dgm:spPr/>
    </dgm:pt>
    <dgm:pt modelId="{D7A57619-0DFD-4F1E-ADD8-5F4E40E2A3A4}" type="pres">
      <dgm:prSet presAssocID="{E9834683-B6FE-4C80-9A39-15F71FCA5E3D}" presName="noGeometry" presStyleCnt="0"/>
      <dgm:spPr/>
    </dgm:pt>
    <dgm:pt modelId="{30E3B9B5-AFC9-4A56-BA64-3DBEF3920F6C}" type="pres">
      <dgm:prSet presAssocID="{E9834683-B6FE-4C80-9A39-15F71FCA5E3D}" presName="childTextVisible" presStyleLbl="bgAccFollowNode1" presStyleIdx="2" presStyleCnt="5">
        <dgm:presLayoutVars>
          <dgm:bulletEnabled val="1"/>
        </dgm:presLayoutVars>
      </dgm:prSet>
      <dgm:spPr/>
    </dgm:pt>
    <dgm:pt modelId="{A6AE9845-69B4-4062-B42E-22DCF275FA7C}" type="pres">
      <dgm:prSet presAssocID="{E9834683-B6FE-4C80-9A39-15F71FCA5E3D}" presName="childTextHidden" presStyleLbl="bgAccFollowNode1" presStyleIdx="2" presStyleCnt="5"/>
      <dgm:spPr/>
    </dgm:pt>
    <dgm:pt modelId="{586A97E1-851F-457B-B727-076B85450060}" type="pres">
      <dgm:prSet presAssocID="{E9834683-B6FE-4C80-9A39-15F71FCA5E3D}" presName="parentText" presStyleLbl="node1" presStyleIdx="2" presStyleCnt="5" custLinFactNeighborX="-916" custLinFactNeighborY="-451">
        <dgm:presLayoutVars>
          <dgm:chMax val="1"/>
          <dgm:bulletEnabled val="1"/>
        </dgm:presLayoutVars>
      </dgm:prSet>
      <dgm:spPr/>
    </dgm:pt>
    <dgm:pt modelId="{BC126C97-C7CD-44D8-8B41-4D2358FB1481}" type="pres">
      <dgm:prSet presAssocID="{E9834683-B6FE-4C80-9A39-15F71FCA5E3D}" presName="aSpace" presStyleCnt="0"/>
      <dgm:spPr/>
    </dgm:pt>
    <dgm:pt modelId="{F5BE65A4-A961-444F-B8A5-F3E77F072B5B}" type="pres">
      <dgm:prSet presAssocID="{7872D439-D660-4CF2-A71B-65D3A0F97816}" presName="compNode" presStyleCnt="0"/>
      <dgm:spPr/>
    </dgm:pt>
    <dgm:pt modelId="{FD97AA90-74B3-447D-B5B9-4ED2DA096CAE}" type="pres">
      <dgm:prSet presAssocID="{7872D439-D660-4CF2-A71B-65D3A0F97816}" presName="noGeometry" presStyleCnt="0"/>
      <dgm:spPr/>
    </dgm:pt>
    <dgm:pt modelId="{9FA6B9DB-F5CC-45F7-9DD8-F21C0E74030F}" type="pres">
      <dgm:prSet presAssocID="{7872D439-D660-4CF2-A71B-65D3A0F97816}" presName="childTextVisible" presStyleLbl="bgAccFollowNode1" presStyleIdx="3" presStyleCnt="5">
        <dgm:presLayoutVars>
          <dgm:bulletEnabled val="1"/>
        </dgm:presLayoutVars>
      </dgm:prSet>
      <dgm:spPr/>
    </dgm:pt>
    <dgm:pt modelId="{2433229A-AA67-428C-A138-5A80E75C12C1}" type="pres">
      <dgm:prSet presAssocID="{7872D439-D660-4CF2-A71B-65D3A0F97816}" presName="childTextHidden" presStyleLbl="bgAccFollowNode1" presStyleIdx="3" presStyleCnt="5"/>
      <dgm:spPr/>
    </dgm:pt>
    <dgm:pt modelId="{807A28C2-D533-4E6C-8AF6-5D03DE4C09D4}" type="pres">
      <dgm:prSet presAssocID="{7872D439-D660-4CF2-A71B-65D3A0F97816}" presName="parentText" presStyleLbl="node1" presStyleIdx="3" presStyleCnt="5">
        <dgm:presLayoutVars>
          <dgm:chMax val="1"/>
          <dgm:bulletEnabled val="1"/>
        </dgm:presLayoutVars>
      </dgm:prSet>
      <dgm:spPr/>
    </dgm:pt>
    <dgm:pt modelId="{CD2129A0-84FC-4EFD-AB83-421B05A6097D}" type="pres">
      <dgm:prSet presAssocID="{7872D439-D660-4CF2-A71B-65D3A0F97816}" presName="aSpace" presStyleCnt="0"/>
      <dgm:spPr/>
    </dgm:pt>
    <dgm:pt modelId="{8409EB34-3650-40B5-85AF-01A0C72BFD79}" type="pres">
      <dgm:prSet presAssocID="{361B6E9F-CBBC-4725-8237-7C46F17D6246}" presName="compNode" presStyleCnt="0"/>
      <dgm:spPr/>
    </dgm:pt>
    <dgm:pt modelId="{94375E14-D008-4A98-BC17-A97E8C6EE67D}" type="pres">
      <dgm:prSet presAssocID="{361B6E9F-CBBC-4725-8237-7C46F17D6246}" presName="noGeometry" presStyleCnt="0"/>
      <dgm:spPr/>
    </dgm:pt>
    <dgm:pt modelId="{43DCF163-CF79-48A1-BE48-32E385261C48}" type="pres">
      <dgm:prSet presAssocID="{361B6E9F-CBBC-4725-8237-7C46F17D6246}" presName="childTextVisible" presStyleLbl="bgAccFollowNode1" presStyleIdx="4" presStyleCnt="5">
        <dgm:presLayoutVars>
          <dgm:bulletEnabled val="1"/>
        </dgm:presLayoutVars>
      </dgm:prSet>
      <dgm:spPr/>
    </dgm:pt>
    <dgm:pt modelId="{1EECE827-E59A-4F42-99C1-9F48922855A8}" type="pres">
      <dgm:prSet presAssocID="{361B6E9F-CBBC-4725-8237-7C46F17D6246}" presName="childTextHidden" presStyleLbl="bgAccFollowNode1" presStyleIdx="4" presStyleCnt="5"/>
      <dgm:spPr/>
    </dgm:pt>
    <dgm:pt modelId="{384060D2-4618-4192-A54B-116394C0A040}" type="pres">
      <dgm:prSet presAssocID="{361B6E9F-CBBC-4725-8237-7C46F17D6246}" presName="parentText" presStyleLbl="node1" presStyleIdx="4" presStyleCnt="5">
        <dgm:presLayoutVars>
          <dgm:chMax val="1"/>
          <dgm:bulletEnabled val="1"/>
        </dgm:presLayoutVars>
      </dgm:prSet>
      <dgm:spPr/>
    </dgm:pt>
  </dgm:ptLst>
  <dgm:cxnLst>
    <dgm:cxn modelId="{5CB8970C-85FA-4E06-8B85-EE2BC85AD046}" srcId="{E18BA9B0-7480-4484-8C70-1E0A7B6204B5}" destId="{361B6E9F-CBBC-4725-8237-7C46F17D6246}" srcOrd="4" destOrd="0" parTransId="{D927739A-5928-4497-B920-51985A1AE134}" sibTransId="{9E6DCE61-B9C8-436E-8D4F-57F33C0603FC}"/>
    <dgm:cxn modelId="{774F4711-2D84-4F39-B191-A3DCD2773DC1}" type="presOf" srcId="{E18BA9B0-7480-4484-8C70-1E0A7B6204B5}" destId="{72F246FE-FCB7-49C5-9B3C-EE58A4105CD4}" srcOrd="0" destOrd="0" presId="urn:microsoft.com/office/officeart/2005/8/layout/hProcess6"/>
    <dgm:cxn modelId="{DB09F519-597C-4B7B-81D4-CEB9CF5ED111}" type="presOf" srcId="{E9834683-B6FE-4C80-9A39-15F71FCA5E3D}" destId="{586A97E1-851F-457B-B727-076B85450060}" srcOrd="0" destOrd="0" presId="urn:microsoft.com/office/officeart/2005/8/layout/hProcess6"/>
    <dgm:cxn modelId="{18EB5922-B15F-424C-90A3-006AF76E45DE}" srcId="{E18BA9B0-7480-4484-8C70-1E0A7B6204B5}" destId="{8110653B-F764-44E0-BBDD-A10823BE8C22}" srcOrd="1" destOrd="0" parTransId="{ED3B0259-EA93-466A-8524-CA0AE421AE00}" sibTransId="{285C48A5-86AD-49D5-A4DA-91EB694F8A6D}"/>
    <dgm:cxn modelId="{B730DF24-37AF-4EB5-8248-C7D8D5956D97}" type="presOf" srcId="{12521301-C53E-4989-8F7A-D4A6DD94E8EB}" destId="{B8FFB421-8AFB-4083-A7AB-E33F1B3FFA55}" srcOrd="1" destOrd="0" presId="urn:microsoft.com/office/officeart/2005/8/layout/hProcess6"/>
    <dgm:cxn modelId="{9A0EA025-75F9-4459-A566-903E9B688864}" type="presOf" srcId="{E725C5CE-00EB-4D86-8898-850FC1F70B3A}" destId="{1EECE827-E59A-4F42-99C1-9F48922855A8}" srcOrd="1" destOrd="0" presId="urn:microsoft.com/office/officeart/2005/8/layout/hProcess6"/>
    <dgm:cxn modelId="{9CDEE136-0051-424B-905D-561FC1DDF99E}" srcId="{7872D439-D660-4CF2-A71B-65D3A0F97816}" destId="{116FC00B-1AE8-4020-B340-A6EC03120FB2}" srcOrd="0" destOrd="0" parTransId="{D67DA540-E577-42ED-971E-DB8D84CEC371}" sibTransId="{C2C923D2-DF91-45D9-B6BC-28FDA601BDA9}"/>
    <dgm:cxn modelId="{F3627041-325F-4785-B766-DE648877FA58}" type="presOf" srcId="{12521301-C53E-4989-8F7A-D4A6DD94E8EB}" destId="{E7A832B1-22D6-414F-B92C-3DF643B5EBBE}" srcOrd="0" destOrd="0" presId="urn:microsoft.com/office/officeart/2005/8/layout/hProcess6"/>
    <dgm:cxn modelId="{0E0AE362-CCD6-455F-BA44-CCB009D6BF2F}" srcId="{E9834683-B6FE-4C80-9A39-15F71FCA5E3D}" destId="{9607D41E-EDA5-42B3-A1EF-58BBDEAF6B63}" srcOrd="0" destOrd="0" parTransId="{878F6769-AFD6-483F-834B-48B4DA926CAC}" sibTransId="{7559F059-D940-48E9-9E8A-D5A691A64687}"/>
    <dgm:cxn modelId="{BF35C444-495C-485B-BFBF-AAC7F9BD6108}" srcId="{E18BA9B0-7480-4484-8C70-1E0A7B6204B5}" destId="{54D332DC-3305-44B1-A6AB-3069C9B17107}" srcOrd="0" destOrd="0" parTransId="{E535EFC0-2394-4CAA-BEAC-15FE9CDB6470}" sibTransId="{407CEECA-53F1-4766-976E-426B4856D8B4}"/>
    <dgm:cxn modelId="{80708367-0A50-4771-89C7-E878762EDC9C}" type="presOf" srcId="{116FC00B-1AE8-4020-B340-A6EC03120FB2}" destId="{2433229A-AA67-428C-A138-5A80E75C12C1}" srcOrd="1" destOrd="0" presId="urn:microsoft.com/office/officeart/2005/8/layout/hProcess6"/>
    <dgm:cxn modelId="{B4722476-0F8C-46B2-8447-34CA0A424280}" type="presOf" srcId="{9607D41E-EDA5-42B3-A1EF-58BBDEAF6B63}" destId="{A6AE9845-69B4-4062-B42E-22DCF275FA7C}" srcOrd="1" destOrd="0" presId="urn:microsoft.com/office/officeart/2005/8/layout/hProcess6"/>
    <dgm:cxn modelId="{AF2B7E7B-EF3B-446C-A793-7D11E26C70F9}" type="presOf" srcId="{7872D439-D660-4CF2-A71B-65D3A0F97816}" destId="{807A28C2-D533-4E6C-8AF6-5D03DE4C09D4}" srcOrd="0" destOrd="0" presId="urn:microsoft.com/office/officeart/2005/8/layout/hProcess6"/>
    <dgm:cxn modelId="{3496C383-6416-4D7F-BD6A-3C0E458605D3}" type="presOf" srcId="{9607D41E-EDA5-42B3-A1EF-58BBDEAF6B63}" destId="{30E3B9B5-AFC9-4A56-BA64-3DBEF3920F6C}" srcOrd="0" destOrd="0" presId="urn:microsoft.com/office/officeart/2005/8/layout/hProcess6"/>
    <dgm:cxn modelId="{9240AD8E-3C8E-471E-8F67-F695617CE7B2}" type="presOf" srcId="{116FC00B-1AE8-4020-B340-A6EC03120FB2}" destId="{9FA6B9DB-F5CC-45F7-9DD8-F21C0E74030F}" srcOrd="0" destOrd="0" presId="urn:microsoft.com/office/officeart/2005/8/layout/hProcess6"/>
    <dgm:cxn modelId="{167DF88E-A49A-4849-9EDD-CB89CBEF635F}" srcId="{E18BA9B0-7480-4484-8C70-1E0A7B6204B5}" destId="{E9834683-B6FE-4C80-9A39-15F71FCA5E3D}" srcOrd="2" destOrd="0" parTransId="{65E40D56-81FD-4630-AC66-00B33F055B57}" sibTransId="{B6B87BC4-B7C8-4049-B68F-EF033BECC671}"/>
    <dgm:cxn modelId="{FCD7A491-265E-4A2B-9BC7-3FC9AB34C0FC}" srcId="{54D332DC-3305-44B1-A6AB-3069C9B17107}" destId="{86ADD7FE-AACC-4040-8573-96E50E2797FD}" srcOrd="0" destOrd="0" parTransId="{F4A3E24A-AECD-4208-87D6-5FEA3C3973C8}" sibTransId="{3EF66993-EECF-4BA8-B6F2-9A05C78B7854}"/>
    <dgm:cxn modelId="{45D0F594-D974-4AC1-A01B-72D0D6DE6FDC}" type="presOf" srcId="{E725C5CE-00EB-4D86-8898-850FC1F70B3A}" destId="{43DCF163-CF79-48A1-BE48-32E385261C48}" srcOrd="0" destOrd="0" presId="urn:microsoft.com/office/officeart/2005/8/layout/hProcess6"/>
    <dgm:cxn modelId="{0A2C1F98-ACBF-4463-BCFD-E4FEC34464D8}" type="presOf" srcId="{361B6E9F-CBBC-4725-8237-7C46F17D6246}" destId="{384060D2-4618-4192-A54B-116394C0A040}" srcOrd="0" destOrd="0" presId="urn:microsoft.com/office/officeart/2005/8/layout/hProcess6"/>
    <dgm:cxn modelId="{7D98A4A3-48E6-4D92-9E1D-60B352472E8E}" type="presOf" srcId="{86ADD7FE-AACC-4040-8573-96E50E2797FD}" destId="{6B789F79-D58C-4DE8-8793-3C00AD06D674}" srcOrd="0" destOrd="0" presId="urn:microsoft.com/office/officeart/2005/8/layout/hProcess6"/>
    <dgm:cxn modelId="{4F4CDCC0-2DEF-439E-826D-BEC57533A3C9}" srcId="{8110653B-F764-44E0-BBDD-A10823BE8C22}" destId="{12521301-C53E-4989-8F7A-D4A6DD94E8EB}" srcOrd="0" destOrd="0" parTransId="{B33B135C-4230-41E1-8E0E-121CED68676D}" sibTransId="{6237589C-B842-4DC0-A722-EDFC67B374A9}"/>
    <dgm:cxn modelId="{AD16A5CE-F7B3-4CC7-8276-2D07A280507D}" type="presOf" srcId="{8110653B-F764-44E0-BBDD-A10823BE8C22}" destId="{D3AFEDC7-39DF-42ED-AAFD-0CEB2AD88096}" srcOrd="0" destOrd="0" presId="urn:microsoft.com/office/officeart/2005/8/layout/hProcess6"/>
    <dgm:cxn modelId="{7743A6DB-21CC-45C9-898F-0B286F2B810C}" srcId="{E18BA9B0-7480-4484-8C70-1E0A7B6204B5}" destId="{7872D439-D660-4CF2-A71B-65D3A0F97816}" srcOrd="3" destOrd="0" parTransId="{D8087E9C-1A8B-4CD7-AB49-E5528F8F679E}" sibTransId="{0446472B-67FB-4D8D-B293-09FE84BE2678}"/>
    <dgm:cxn modelId="{EA197FE6-8C8C-4176-888E-0F007FDD86FE}" type="presOf" srcId="{86ADD7FE-AACC-4040-8573-96E50E2797FD}" destId="{D632BA76-C43D-47CC-AD37-44822C27BA4E}" srcOrd="1" destOrd="0" presId="urn:microsoft.com/office/officeart/2005/8/layout/hProcess6"/>
    <dgm:cxn modelId="{81ABE5EB-DE95-417A-AC78-963D154B5022}" type="presOf" srcId="{54D332DC-3305-44B1-A6AB-3069C9B17107}" destId="{87615C49-7A4B-4F5A-89C8-668E8D33EB0F}" srcOrd="0" destOrd="0" presId="urn:microsoft.com/office/officeart/2005/8/layout/hProcess6"/>
    <dgm:cxn modelId="{59F165F8-AD15-4E19-9824-7F83C17FEBB5}" srcId="{361B6E9F-CBBC-4725-8237-7C46F17D6246}" destId="{E725C5CE-00EB-4D86-8898-850FC1F70B3A}" srcOrd="0" destOrd="0" parTransId="{8878284D-9DA1-4401-92F9-0DA1CA46D27A}" sibTransId="{7D6E85CD-8D9A-46FB-9E44-C3E0A5A8D6EB}"/>
    <dgm:cxn modelId="{8DBE18DC-B6A0-4663-B553-A9C043FF9946}" type="presParOf" srcId="{72F246FE-FCB7-49C5-9B3C-EE58A4105CD4}" destId="{7BB53A7E-FCA4-4D5A-8AB7-B95CBC3E8938}" srcOrd="0" destOrd="0" presId="urn:microsoft.com/office/officeart/2005/8/layout/hProcess6"/>
    <dgm:cxn modelId="{441C8434-7301-4A48-9D28-8A1CACF56547}" type="presParOf" srcId="{7BB53A7E-FCA4-4D5A-8AB7-B95CBC3E8938}" destId="{AF345D54-6E6A-478A-9C91-D2E82B8ACEBE}" srcOrd="0" destOrd="0" presId="urn:microsoft.com/office/officeart/2005/8/layout/hProcess6"/>
    <dgm:cxn modelId="{86CF0656-322D-4D51-89DE-8E806DFB616B}" type="presParOf" srcId="{7BB53A7E-FCA4-4D5A-8AB7-B95CBC3E8938}" destId="{6B789F79-D58C-4DE8-8793-3C00AD06D674}" srcOrd="1" destOrd="0" presId="urn:microsoft.com/office/officeart/2005/8/layout/hProcess6"/>
    <dgm:cxn modelId="{6DFF3A23-6895-423D-820A-FBB1BA4F6091}" type="presParOf" srcId="{7BB53A7E-FCA4-4D5A-8AB7-B95CBC3E8938}" destId="{D632BA76-C43D-47CC-AD37-44822C27BA4E}" srcOrd="2" destOrd="0" presId="urn:microsoft.com/office/officeart/2005/8/layout/hProcess6"/>
    <dgm:cxn modelId="{EDF02D92-F29C-433F-BD0F-416D66F652E0}" type="presParOf" srcId="{7BB53A7E-FCA4-4D5A-8AB7-B95CBC3E8938}" destId="{87615C49-7A4B-4F5A-89C8-668E8D33EB0F}" srcOrd="3" destOrd="0" presId="urn:microsoft.com/office/officeart/2005/8/layout/hProcess6"/>
    <dgm:cxn modelId="{62589585-9677-41C8-B0CC-F17F21D61856}" type="presParOf" srcId="{72F246FE-FCB7-49C5-9B3C-EE58A4105CD4}" destId="{37037612-5E04-4287-8332-B52C00E8D0B3}" srcOrd="1" destOrd="0" presId="urn:microsoft.com/office/officeart/2005/8/layout/hProcess6"/>
    <dgm:cxn modelId="{E2FCC7AB-4406-4FB4-B6DA-256BB26CFBE3}" type="presParOf" srcId="{72F246FE-FCB7-49C5-9B3C-EE58A4105CD4}" destId="{EB0481A0-CD85-4017-AD4A-188993175435}" srcOrd="2" destOrd="0" presId="urn:microsoft.com/office/officeart/2005/8/layout/hProcess6"/>
    <dgm:cxn modelId="{940729E9-ED40-4F6A-B410-22DF995B3A3D}" type="presParOf" srcId="{EB0481A0-CD85-4017-AD4A-188993175435}" destId="{EEB1C320-6AE1-4D9C-928E-5AF320B7313E}" srcOrd="0" destOrd="0" presId="urn:microsoft.com/office/officeart/2005/8/layout/hProcess6"/>
    <dgm:cxn modelId="{5695670B-DE7D-49AE-B41B-01EAE6EAA929}" type="presParOf" srcId="{EB0481A0-CD85-4017-AD4A-188993175435}" destId="{E7A832B1-22D6-414F-B92C-3DF643B5EBBE}" srcOrd="1" destOrd="0" presId="urn:microsoft.com/office/officeart/2005/8/layout/hProcess6"/>
    <dgm:cxn modelId="{745957E3-AE83-4A03-991A-E25EEEF9F3A2}" type="presParOf" srcId="{EB0481A0-CD85-4017-AD4A-188993175435}" destId="{B8FFB421-8AFB-4083-A7AB-E33F1B3FFA55}" srcOrd="2" destOrd="0" presId="urn:microsoft.com/office/officeart/2005/8/layout/hProcess6"/>
    <dgm:cxn modelId="{4CD911C9-CE70-4152-AF73-FA40A90A8B76}" type="presParOf" srcId="{EB0481A0-CD85-4017-AD4A-188993175435}" destId="{D3AFEDC7-39DF-42ED-AAFD-0CEB2AD88096}" srcOrd="3" destOrd="0" presId="urn:microsoft.com/office/officeart/2005/8/layout/hProcess6"/>
    <dgm:cxn modelId="{E0A48A44-5B09-41EE-AB6B-C5ED82B35CD6}" type="presParOf" srcId="{72F246FE-FCB7-49C5-9B3C-EE58A4105CD4}" destId="{95468B61-45F8-4A79-81FD-EA508DB2D947}" srcOrd="3" destOrd="0" presId="urn:microsoft.com/office/officeart/2005/8/layout/hProcess6"/>
    <dgm:cxn modelId="{6A16C523-46DE-46FD-A7DC-92C9247AEF7B}" type="presParOf" srcId="{72F246FE-FCB7-49C5-9B3C-EE58A4105CD4}" destId="{7F6F8437-FDB7-4EA8-8848-4368602847A0}" srcOrd="4" destOrd="0" presId="urn:microsoft.com/office/officeart/2005/8/layout/hProcess6"/>
    <dgm:cxn modelId="{AB9BADD2-F808-4331-B4D5-F2B56A46A9C5}" type="presParOf" srcId="{7F6F8437-FDB7-4EA8-8848-4368602847A0}" destId="{D7A57619-0DFD-4F1E-ADD8-5F4E40E2A3A4}" srcOrd="0" destOrd="0" presId="urn:microsoft.com/office/officeart/2005/8/layout/hProcess6"/>
    <dgm:cxn modelId="{5B6C9D1A-4390-4667-A974-FD5A14A9E8FB}" type="presParOf" srcId="{7F6F8437-FDB7-4EA8-8848-4368602847A0}" destId="{30E3B9B5-AFC9-4A56-BA64-3DBEF3920F6C}" srcOrd="1" destOrd="0" presId="urn:microsoft.com/office/officeart/2005/8/layout/hProcess6"/>
    <dgm:cxn modelId="{B6A1A925-C4A1-4FB6-BE38-8006AE3BD29F}" type="presParOf" srcId="{7F6F8437-FDB7-4EA8-8848-4368602847A0}" destId="{A6AE9845-69B4-4062-B42E-22DCF275FA7C}" srcOrd="2" destOrd="0" presId="urn:microsoft.com/office/officeart/2005/8/layout/hProcess6"/>
    <dgm:cxn modelId="{EE29C129-22B5-4788-9A32-3A1BC611AD71}" type="presParOf" srcId="{7F6F8437-FDB7-4EA8-8848-4368602847A0}" destId="{586A97E1-851F-457B-B727-076B85450060}" srcOrd="3" destOrd="0" presId="urn:microsoft.com/office/officeart/2005/8/layout/hProcess6"/>
    <dgm:cxn modelId="{7946277F-7C4E-47F3-B1F6-978157AFD02B}" type="presParOf" srcId="{72F246FE-FCB7-49C5-9B3C-EE58A4105CD4}" destId="{BC126C97-C7CD-44D8-8B41-4D2358FB1481}" srcOrd="5" destOrd="0" presId="urn:microsoft.com/office/officeart/2005/8/layout/hProcess6"/>
    <dgm:cxn modelId="{39AF223D-B303-47D9-A70F-A9F30B33567A}" type="presParOf" srcId="{72F246FE-FCB7-49C5-9B3C-EE58A4105CD4}" destId="{F5BE65A4-A961-444F-B8A5-F3E77F072B5B}" srcOrd="6" destOrd="0" presId="urn:microsoft.com/office/officeart/2005/8/layout/hProcess6"/>
    <dgm:cxn modelId="{4081B78E-DFCD-408F-9496-E3667CD46CCD}" type="presParOf" srcId="{F5BE65A4-A961-444F-B8A5-F3E77F072B5B}" destId="{FD97AA90-74B3-447D-B5B9-4ED2DA096CAE}" srcOrd="0" destOrd="0" presId="urn:microsoft.com/office/officeart/2005/8/layout/hProcess6"/>
    <dgm:cxn modelId="{3CAA6E57-FCE4-4D9B-BD9B-46645BB17645}" type="presParOf" srcId="{F5BE65A4-A961-444F-B8A5-F3E77F072B5B}" destId="{9FA6B9DB-F5CC-45F7-9DD8-F21C0E74030F}" srcOrd="1" destOrd="0" presId="urn:microsoft.com/office/officeart/2005/8/layout/hProcess6"/>
    <dgm:cxn modelId="{E98D2504-A9BC-476F-9A59-C0864FD8B440}" type="presParOf" srcId="{F5BE65A4-A961-444F-B8A5-F3E77F072B5B}" destId="{2433229A-AA67-428C-A138-5A80E75C12C1}" srcOrd="2" destOrd="0" presId="urn:microsoft.com/office/officeart/2005/8/layout/hProcess6"/>
    <dgm:cxn modelId="{403485D9-8CF6-4B6B-94A4-65F254EFDFBD}" type="presParOf" srcId="{F5BE65A4-A961-444F-B8A5-F3E77F072B5B}" destId="{807A28C2-D533-4E6C-8AF6-5D03DE4C09D4}" srcOrd="3" destOrd="0" presId="urn:microsoft.com/office/officeart/2005/8/layout/hProcess6"/>
    <dgm:cxn modelId="{F4D3376E-4E4F-4DFB-BD87-9033E829CCC9}" type="presParOf" srcId="{72F246FE-FCB7-49C5-9B3C-EE58A4105CD4}" destId="{CD2129A0-84FC-4EFD-AB83-421B05A6097D}" srcOrd="7" destOrd="0" presId="urn:microsoft.com/office/officeart/2005/8/layout/hProcess6"/>
    <dgm:cxn modelId="{79F3CCD3-FB1C-4FDD-91CB-97237259DBD4}" type="presParOf" srcId="{72F246FE-FCB7-49C5-9B3C-EE58A4105CD4}" destId="{8409EB34-3650-40B5-85AF-01A0C72BFD79}" srcOrd="8" destOrd="0" presId="urn:microsoft.com/office/officeart/2005/8/layout/hProcess6"/>
    <dgm:cxn modelId="{C706E78D-AB03-4AE2-8F54-DA10F3CBAB85}" type="presParOf" srcId="{8409EB34-3650-40B5-85AF-01A0C72BFD79}" destId="{94375E14-D008-4A98-BC17-A97E8C6EE67D}" srcOrd="0" destOrd="0" presId="urn:microsoft.com/office/officeart/2005/8/layout/hProcess6"/>
    <dgm:cxn modelId="{21A02B5E-1DA1-4C99-AA6B-94712F229A95}" type="presParOf" srcId="{8409EB34-3650-40B5-85AF-01A0C72BFD79}" destId="{43DCF163-CF79-48A1-BE48-32E385261C48}" srcOrd="1" destOrd="0" presId="urn:microsoft.com/office/officeart/2005/8/layout/hProcess6"/>
    <dgm:cxn modelId="{F123DF9C-7C97-483B-B1D5-BCBDF5DD508B}" type="presParOf" srcId="{8409EB34-3650-40B5-85AF-01A0C72BFD79}" destId="{1EECE827-E59A-4F42-99C1-9F48922855A8}" srcOrd="2" destOrd="0" presId="urn:microsoft.com/office/officeart/2005/8/layout/hProcess6"/>
    <dgm:cxn modelId="{17982DD3-E8A5-4351-A141-27138A1AF839}" type="presParOf" srcId="{8409EB34-3650-40B5-85AF-01A0C72BFD79}" destId="{384060D2-4618-4192-A54B-116394C0A040}"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6B4E2-6F7C-4BA6-A459-67D9A3B77DDE}">
      <dsp:nvSpPr>
        <dsp:cNvPr id="0" name=""/>
        <dsp:cNvSpPr/>
      </dsp:nvSpPr>
      <dsp:spPr>
        <a:xfrm>
          <a:off x="593645" y="0"/>
          <a:ext cx="6727983" cy="298458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42E51-0796-49C9-B973-117A1AB6316C}">
      <dsp:nvSpPr>
        <dsp:cNvPr id="0" name=""/>
        <dsp:cNvSpPr/>
      </dsp:nvSpPr>
      <dsp:spPr>
        <a:xfrm>
          <a:off x="3019" y="895375"/>
          <a:ext cx="1897885" cy="11938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Intent to Submit</a:t>
          </a:r>
        </a:p>
      </dsp:txBody>
      <dsp:txXfrm>
        <a:off x="61297" y="953653"/>
        <a:ext cx="1781329" cy="1077278"/>
      </dsp:txXfrm>
    </dsp:sp>
    <dsp:sp modelId="{4067DFAD-9F21-43F6-8E48-39D189920F57}">
      <dsp:nvSpPr>
        <dsp:cNvPr id="0" name=""/>
        <dsp:cNvSpPr/>
      </dsp:nvSpPr>
      <dsp:spPr>
        <a:xfrm>
          <a:off x="2006802" y="895375"/>
          <a:ext cx="1897885" cy="1193834"/>
        </a:xfrm>
        <a:prstGeom prst="roundRect">
          <a:avLst/>
        </a:prstGeom>
        <a:solidFill>
          <a:schemeClr val="accent3">
            <a:hueOff val="-4173308"/>
            <a:satOff val="-8560"/>
            <a:lumOff val="1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Proposal Development</a:t>
          </a:r>
        </a:p>
      </dsp:txBody>
      <dsp:txXfrm>
        <a:off x="2065080" y="953653"/>
        <a:ext cx="1781329" cy="1077278"/>
      </dsp:txXfrm>
    </dsp:sp>
    <dsp:sp modelId="{EEEB7330-DCCE-4885-965C-BE97D9370736}">
      <dsp:nvSpPr>
        <dsp:cNvPr id="0" name=""/>
        <dsp:cNvSpPr/>
      </dsp:nvSpPr>
      <dsp:spPr>
        <a:xfrm>
          <a:off x="4010586" y="895375"/>
          <a:ext cx="1897885" cy="1193834"/>
        </a:xfrm>
        <a:prstGeom prst="roundRect">
          <a:avLst/>
        </a:prstGeom>
        <a:solidFill>
          <a:schemeClr val="accent3">
            <a:hueOff val="-8346616"/>
            <a:satOff val="-17119"/>
            <a:lumOff val="3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Institutional</a:t>
          </a:r>
        </a:p>
        <a:p>
          <a:pPr marL="0" lvl="0" indent="0" algn="ctr" defTabSz="933450">
            <a:lnSpc>
              <a:spcPct val="90000"/>
            </a:lnSpc>
            <a:spcBef>
              <a:spcPct val="0"/>
            </a:spcBef>
            <a:spcAft>
              <a:spcPct val="35000"/>
            </a:spcAft>
            <a:buNone/>
          </a:pPr>
          <a:r>
            <a:rPr lang="en-US" sz="2100" kern="1200" dirty="0"/>
            <a:t>Approvals</a:t>
          </a:r>
        </a:p>
      </dsp:txBody>
      <dsp:txXfrm>
        <a:off x="4068864" y="953653"/>
        <a:ext cx="1781329" cy="1077278"/>
      </dsp:txXfrm>
    </dsp:sp>
    <dsp:sp modelId="{C91A4D92-EF10-474B-91CF-1416AAAFC952}">
      <dsp:nvSpPr>
        <dsp:cNvPr id="0" name=""/>
        <dsp:cNvSpPr/>
      </dsp:nvSpPr>
      <dsp:spPr>
        <a:xfrm>
          <a:off x="6014369" y="895375"/>
          <a:ext cx="1897885" cy="1193834"/>
        </a:xfrm>
        <a:prstGeom prst="roundRect">
          <a:avLst/>
        </a:prstGeom>
        <a:solidFill>
          <a:schemeClr val="accent3">
            <a:hueOff val="-12519922"/>
            <a:satOff val="-25679"/>
            <a:lumOff val="4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Proposal Submission</a:t>
          </a:r>
        </a:p>
      </dsp:txBody>
      <dsp:txXfrm>
        <a:off x="6072647" y="953653"/>
        <a:ext cx="1781329" cy="1077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89F79-D58C-4DE8-8793-3C00AD06D674}">
      <dsp:nvSpPr>
        <dsp:cNvPr id="0" name=""/>
        <dsp:cNvSpPr/>
      </dsp:nvSpPr>
      <dsp:spPr>
        <a:xfrm>
          <a:off x="435839" y="350300"/>
          <a:ext cx="1723645" cy="15066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August 22,2025</a:t>
          </a:r>
        </a:p>
      </dsp:txBody>
      <dsp:txXfrm>
        <a:off x="866750" y="576302"/>
        <a:ext cx="840276" cy="1054678"/>
      </dsp:txXfrm>
    </dsp:sp>
    <dsp:sp modelId="{87615C49-7A4B-4F5A-89C8-668E8D33EB0F}">
      <dsp:nvSpPr>
        <dsp:cNvPr id="0" name=""/>
        <dsp:cNvSpPr/>
      </dsp:nvSpPr>
      <dsp:spPr>
        <a:xfrm>
          <a:off x="4927" y="672730"/>
          <a:ext cx="861822" cy="86182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Submit I2S</a:t>
          </a:r>
        </a:p>
      </dsp:txBody>
      <dsp:txXfrm>
        <a:off x="131138" y="798941"/>
        <a:ext cx="609400" cy="609400"/>
      </dsp:txXfrm>
    </dsp:sp>
    <dsp:sp modelId="{E7A832B1-22D6-414F-B92C-3DF643B5EBBE}">
      <dsp:nvSpPr>
        <dsp:cNvPr id="0" name=""/>
        <dsp:cNvSpPr/>
      </dsp:nvSpPr>
      <dsp:spPr>
        <a:xfrm>
          <a:off x="2698123" y="350300"/>
          <a:ext cx="1723645" cy="15066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Sept 15, 2025</a:t>
          </a:r>
        </a:p>
      </dsp:txBody>
      <dsp:txXfrm>
        <a:off x="3129034" y="576302"/>
        <a:ext cx="840276" cy="1054678"/>
      </dsp:txXfrm>
    </dsp:sp>
    <dsp:sp modelId="{D3AFEDC7-39DF-42ED-AAFD-0CEB2AD88096}">
      <dsp:nvSpPr>
        <dsp:cNvPr id="0" name=""/>
        <dsp:cNvSpPr/>
      </dsp:nvSpPr>
      <dsp:spPr>
        <a:xfrm>
          <a:off x="2267212" y="672730"/>
          <a:ext cx="861822" cy="861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Final Docs to </a:t>
          </a:r>
          <a:r>
            <a:rPr lang="en-US" sz="1200" kern="1200" dirty="0" err="1"/>
            <a:t>DoM-RA</a:t>
          </a:r>
          <a:endParaRPr lang="en-US" sz="1200" kern="1200" dirty="0"/>
        </a:p>
      </dsp:txBody>
      <dsp:txXfrm>
        <a:off x="2393423" y="798941"/>
        <a:ext cx="609400" cy="609400"/>
      </dsp:txXfrm>
    </dsp:sp>
    <dsp:sp modelId="{30E3B9B5-AFC9-4A56-BA64-3DBEF3920F6C}">
      <dsp:nvSpPr>
        <dsp:cNvPr id="0" name=""/>
        <dsp:cNvSpPr/>
      </dsp:nvSpPr>
      <dsp:spPr>
        <a:xfrm>
          <a:off x="4960408" y="350300"/>
          <a:ext cx="1723645" cy="15066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Sept 22, 2025</a:t>
          </a:r>
        </a:p>
      </dsp:txBody>
      <dsp:txXfrm>
        <a:off x="5391319" y="576302"/>
        <a:ext cx="840276" cy="1054678"/>
      </dsp:txXfrm>
    </dsp:sp>
    <dsp:sp modelId="{586A97E1-851F-457B-B727-076B85450060}">
      <dsp:nvSpPr>
        <dsp:cNvPr id="0" name=""/>
        <dsp:cNvSpPr/>
      </dsp:nvSpPr>
      <dsp:spPr>
        <a:xfrm>
          <a:off x="4521602" y="668843"/>
          <a:ext cx="861822" cy="86182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Route to ORA</a:t>
          </a:r>
        </a:p>
      </dsp:txBody>
      <dsp:txXfrm>
        <a:off x="4647813" y="795054"/>
        <a:ext cx="609400" cy="609400"/>
      </dsp:txXfrm>
    </dsp:sp>
    <dsp:sp modelId="{9FA6B9DB-F5CC-45F7-9DD8-F21C0E74030F}">
      <dsp:nvSpPr>
        <dsp:cNvPr id="0" name=""/>
        <dsp:cNvSpPr/>
      </dsp:nvSpPr>
      <dsp:spPr>
        <a:xfrm>
          <a:off x="7222692" y="350300"/>
          <a:ext cx="1723645" cy="15066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Sept 29, 2025</a:t>
          </a:r>
        </a:p>
      </dsp:txBody>
      <dsp:txXfrm>
        <a:off x="7653603" y="576302"/>
        <a:ext cx="840276" cy="1054678"/>
      </dsp:txXfrm>
    </dsp:sp>
    <dsp:sp modelId="{807A28C2-D533-4E6C-8AF6-5D03DE4C09D4}">
      <dsp:nvSpPr>
        <dsp:cNvPr id="0" name=""/>
        <dsp:cNvSpPr/>
      </dsp:nvSpPr>
      <dsp:spPr>
        <a:xfrm>
          <a:off x="6791781" y="672730"/>
          <a:ext cx="861822" cy="86182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ORA Review</a:t>
          </a:r>
        </a:p>
      </dsp:txBody>
      <dsp:txXfrm>
        <a:off x="6917992" y="798941"/>
        <a:ext cx="609400" cy="609400"/>
      </dsp:txXfrm>
    </dsp:sp>
    <dsp:sp modelId="{43DCF163-CF79-48A1-BE48-32E385261C48}">
      <dsp:nvSpPr>
        <dsp:cNvPr id="0" name=""/>
        <dsp:cNvSpPr/>
      </dsp:nvSpPr>
      <dsp:spPr>
        <a:xfrm>
          <a:off x="9484976" y="350300"/>
          <a:ext cx="1723645" cy="15066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October 6, 2025</a:t>
          </a:r>
        </a:p>
      </dsp:txBody>
      <dsp:txXfrm>
        <a:off x="9915888" y="576302"/>
        <a:ext cx="840276" cy="1054678"/>
      </dsp:txXfrm>
    </dsp:sp>
    <dsp:sp modelId="{384060D2-4618-4192-A54B-116394C0A040}">
      <dsp:nvSpPr>
        <dsp:cNvPr id="0" name=""/>
        <dsp:cNvSpPr/>
      </dsp:nvSpPr>
      <dsp:spPr>
        <a:xfrm>
          <a:off x="9054065" y="672730"/>
          <a:ext cx="861822" cy="861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Submit to Sponsor</a:t>
          </a:r>
        </a:p>
      </dsp:txBody>
      <dsp:txXfrm>
        <a:off x="9180276" y="798941"/>
        <a:ext cx="609400" cy="609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5D33C0-39F8-1F4F-A3B2-1AE2F062A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8FC71E-FD76-B344-88BA-7EA291C681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406348-E44E-9849-8A76-7CD99BF003D5}" type="datetimeFigureOut">
              <a:rPr lang="en-US" smtClean="0"/>
              <a:t>5/28/2025</a:t>
            </a:fld>
            <a:endParaRPr lang="en-US"/>
          </a:p>
        </p:txBody>
      </p:sp>
      <p:sp>
        <p:nvSpPr>
          <p:cNvPr id="4" name="Footer Placeholder 3">
            <a:extLst>
              <a:ext uri="{FF2B5EF4-FFF2-40B4-BE49-F238E27FC236}">
                <a16:creationId xmlns:a16="http://schemas.microsoft.com/office/drawing/2014/main" id="{F9C32B37-4510-2742-9528-EBB1890EDD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EC3063-4BA6-3941-9D61-1E02466647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1C67FF-EA1C-A24C-ADFD-EEC327E6E26B}" type="slidenum">
              <a:rPr lang="en-US" smtClean="0"/>
              <a:t>‹#›</a:t>
            </a:fld>
            <a:endParaRPr lang="en-US"/>
          </a:p>
        </p:txBody>
      </p:sp>
    </p:spTree>
    <p:extLst>
      <p:ext uri="{BB962C8B-B14F-4D97-AF65-F5344CB8AC3E}">
        <p14:creationId xmlns:p14="http://schemas.microsoft.com/office/powerpoint/2010/main" val="17988470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2:41.38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52 0,'26'0'47,"0"0"0,0 0-16,0 0 0,-1 0-15,1 0 0,0 0 15,0 0-15,0 0-1,0 0 1,0 0-1,0 0-15,0 0 16,26 0 0,-26 0-16,-1 0 15,1 0-15,26 0 16,-26 0 0,0 0-1,-26 26-15,52-26 16,-26 0-1,0 0 17,0 0-17,0 0 1,0 0 15,-1 0-31,1 0 16,0 0-1,0 0-15,-26 26 16,26-26-16,0 0 16,0 0-16,0 0 15,0 0-15,0 0 16,26 0 0,-1 0-16,-25 0 15,0 0-15,0 0 16,0 0-1,0 0-15,0 0 0,0 0 16,0 0-16,26 0 16,-27 0-1,1 0 1,0 0 0,0 0-16,0 0 15,0 0-15,26 0 16,-26 0-16,26 0 15,-1 0 1,-25 0-16,52 0 16,-52 0-16,26 0 15,-26 0-15,26 0 16,-26 26-16,0-26 16,-1 0-16,1 0 15,0 0-15,0 0 16,26 0-16,-26 0 15,0 0-15,26 0 16,0 0 0,-27 0-16,27 0 15,0 0-15,0 0 16,0 0-16,26 0 16,-27 0-16,1 0 15,0 0-15,-26 0 16,26 0-16,-26 0 15,0 0-15,25 0 16,-25 0-16,0 0 16,0 0-16,26 0 15,-26 0-15,26 0 16,-26 0-16,0 0 16,0 0-16,0 0 15,-1 0-15,27 0 16,-26 0-1,0 0 1,26 0-16,0 0 16,0 0-16,-1 0 15,-25 0-15,26 0 16,-26 0-16,26 0 16,-26 0-16,0 0 15,0 0-15,0-26 16,51 26-16,-51 0 15,0 0-15,0 0 16,0 0-16,26 0 16,-26 0-1,0 0-15,26 0 16,-1 0-16,1 0 16,-26 0-16,0 0 15,0 0-15,0 0 16,0 0-16,26 0 15,-26 0 1,0 0 0,-1 0-16,1 0 15,0 0-15,0 0 16,0 0 0,0 0-1,0 0 1,0 0-1,0 0 32,26-26 0,-26 26-31,-1 0 15,1 0 78,0 0-93,0-26 0,26 26-1,-52-26-15,26 26 16,0 0 46,0 0-15,-26-26 63,26 26-79,0 0 63</inkml:trace>
</inkml:ink>
</file>

<file path=ppt/ink/ink10.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44.98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0,'26'26'203,"0"-26"-187,0 0-16,-1 0 16,1 0-1,0 0 1,0 0-16,26 0 16,0 0-16,77 0 15,-77 0-15,0 0 16,78 0-16,-78 0 15,-1 0-15,27 0 16,-26 0 0,0 26-1,-26-26 1,0 0-16,26 0 16,-27 0-1,1 0 1,0 0 15,0 0-31,0 0 16,0 0-16,0 0 15,26 25-15,0-25 16,-1 0 0,1 26-1,-26-26-15,26 0 16,-26 0-16,129 0 15,-77 0 1,0 26-16,0-26 16,-52 0-16,51 26 15,-51-26-15,130 0 16,-78 26-16,-1-26 16,-25 0-16,26 0 15,0 0-15,77 26 16,-129-26-16,0 0 15,0 0 1,0 0-16,26 0 16,0 0-1,-27 0-15,27 0 16,26 0-16,52 0 16,-78 0-16,-1 0 15,-25 0 1,26 0-1,0 0-15,-26 0 16,26 0 0,0 0-1,-27 0 1,1 0 0,0 0-1,0 0-15,52 0 16,-52 0-1,0 0-15,0 0 16,0 0-16,0 0 16,-1 0-16,27 0 15,0 0-15,0 0 16,26 0-16,-26 0 16,-27 0-16,1 0 15,26 0-15,0 0 16,-26 0-1,0 0 1,0 0 0,0 0-16,0 0 15,0 0-15,0 0 16,-1 0 0,1 0 15,0 0-31,0 0 15,0 0 1,0 0 31,0 0-47,0 0 16,0 0-16,0 0 15,0 0 1,0 0-16,-1 0 78</inkml:trace>
</inkml:ink>
</file>

<file path=ppt/ink/ink11.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47.56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5106 52 0,'0'-26'0,"-26"1"47,0 25-32,-26 0 1,1 0-16,-27 0 16,-52 25-16,104-25 15,-103 0-15,-53 0 16,27 0 0,25 0-16,1 0 15,-27 0-15,-129 0 16,207 0-16,1 0 15,-53 0-15,78 0 16,26 0-16,0 0 16,-26 0-16,1 0 15,25 0 1,0 0-16,0 0 16,0 0 15,0 0 16,0 0-47,-26 0 15,26 0 1,0 0 0,0 0 15,1 0-31,-1 0 15,0 0-15,-26 0 16,26 0 0,0 0-16,0 0 15,0 0-15,0 0 16,-26 0-16,27 0 16,-27 0-1,-52 0-15,52 0 16,26 0-16,-26 0 15,1 0-15,-1 0 16,26 0 0,0 0-16,0 0 15,0 0-15,-26 0 16,26 0 0,0 0-16,0 0 15,1 0-15,-27 0 31,26 0-31,0 0 16,0 0-16,0 0 16,0 0-16,-52 0 15,27 0-15,-1 0 16,26 0-16,-26 0 16,0 0-16,0 0 15,0 0-15,1 0 16,25 0-16,0 0 15,-26 0-15,26 0 16,0 0-16,0 0 16,0 0-16,0 0 15,-25 0-15,-1 0 16,26 0-16,0 0 16,-26 0-16,26 0 15,0 0-15,-52 0 16,52 0-1,1 0-15,-1 0 47,0 0-31,0 0 0,0 0-16,0 0 15,0 0-15,-26 0 16,26 0-16,0 0 15,-25 0-15,25 0 16,-26 0 0,26 0-1,0 0 1,0 0 0,0 0 15,0 0 0</inkml:trace>
</inkml:ink>
</file>

<file path=ppt/ink/ink12.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50.02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0,'26'0'125,"0"0"-110,0 0-15,51 0 16,1 0-16,0 0 16,-26 0-16,0 0 15,-1 0-15,-25 0 16,0 0 0,52 26-16,-26-26 15,0 0-15,26 0 16,-1 0-16,1 26 15,-26-26-15,0 0 16,0 0-16,-27 0 16,1 0-16,0 0 15,0 0-15,0 0 16,0 0-16,0 0 16,0 0-1,0 0-15,0 0 16,0 0-1,0 0-15,25 0 16,-25 0-16,0 0 16,0 0-16,26 0 15,-26 0-15,26 26 16,0-26-16,-1 0 16,1 0-1,0 0-15,0 0 16,26 0-16,-1 0 15,-25 0 1,0 25-16,26-25 16,-52 0-16,0 0 15,0 0-15,25 0 16,-25 0-16,52 0 16,-52 0-16,26 0 15,0 0-15,25 0 16,-25 0-16,-26 0 15,0 0-15,26 0 16,0 0-16,0 0 16,-26 0-16,-1 0 15,27-25-15,0 25 16,-26 0-16,0 0 16,0 0-1,0 0-15,26 0 16,-26 0-16,0 0 15,25 0-15,-25 0 16,0 0-16,0 0 16,0 0-16,0 0 15,0 0 1,0 0 78,0 0-79,0 0-15,0 0 16,25 0-16,1 0 16,0 0-1,26 0-15,0 0 16,25 0-16,1 0 15,-26 0-15,-27 0 16,-25 0-16,26 0 16,-26 0-1,0 0 1,0 0 0,0 0-16,0 0 15,0 0 1,0 0-1,0 0 1,0 0 0,-1 0-16,1 0 15,0 0-15,26 0 16,-26 0 0,0 0-16,0 0 15,0 0 1,0 0-1,0 0 1,0 0-16,25 0 16,-25 0-16,0 0 15,0 0-15,0 0 47,0 0-31,0 0-1,0-26 17,0 26-17,0 0 1</inkml:trace>
</inkml:ink>
</file>

<file path=ppt/ink/ink13.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4:11.70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4173 110 0,'26'0'141,"0"0"-125,0 0-1,0 0 1,0 0-1,0 0 17,0 0-17,26 0 1,-26 0 0,-26 26-1,25-26 1,1 25-1,0 1 1,-26 0-16,26-26 16,-26 26-1,26 0-15,0 0 16,0 0-16,-26 0 16,26-26-1,-26 26 1,26-26-1,-26 26-15,26-26 16,-26 26 0,26 0-16,-26 0 15,26-26 1,-26 25-16,25 27 16,-25-26-1,26 0-15,-26 0 31,26 0-15,0-26 31,0 26-31,-26 0-16,26-26 31,-26 26-16,26-26-15,0 0 32,0 0-17,-26 26 1,26-26 0,-26 26-1,0-1 32,0 1-31,0 0-1,0 0 1,0 0 15,0 0-31,26-26 16,-26 26 46,0 26-46,26-52 93,-26-26-93,0 0 0,0-26-16,0 26 15,0-26-15,-26 26 16,0 1-1,26-27-15,0 26 0,-26 0 16,0 0 0,0-26-16,0 26 15,0 0-15,0-26 16,0 27-16,-26-1 16,52 0-16,-25 0 15,-1 0 1,0 0-16,0-26 15,26 26 1,-26 26 0,0-26 15,26 0 78,26 26-62,0 0-31,26 0 15,-26-26-15,-1 26-16,1 0 15,0 0-15,26 0 16,0 0-16,-26 0 16,0 0-16,52 0 15,-53 0-15,27 0 16,26 0-16,-26 0 15,0 0 1,26 0-16,-1 0 16,1 26-16,0-26 15,-26 0-15,-1 0 16,1 0-16,-26 0 16,26 0-16,-26 0 15,0 0-15,0 0 16,26 0-16,-26 0 15,-1 0-15,1 0 16,26 0-16,-26 0 16,26 0-16,0 0 15,0 0-15,25 0 16,1 0-16,0 0 16,-52 0-16,26 0 15,-26 0-15,25 0 16,1 0-1,0 0-15,0 0 16,-26 0-16,26 0 16,-26 0-16,0 0 15,-1 0-15,1 0 16,0 0-16,0 0 16,0 0-16,0 0 15,26 0-15,-26 0 16,26 0-16,-1 0 15,1 0-15,0 0 16,0 0-16,0 0 16,0 0-16,-1 0 15,1 0-15,0 0 16,0 0-16,26 0 16,0 0-16,-27 0 15,1 0-15,0 0 16,0 0-1,-26 0-15,26 0 16,-26 0-16,25 0 16,1 0-16,0 0 15,26 0-15,0 0 16,-27 0-16,1 0 16,0 0-16,26 0 15,-26 0-15,25 0 16,-25 0-16,26 0 15,-26 0-15,26 0 16,-27 0-16,27 0 16,0 0-1,0 0-15,-1 26 16,1-26-16,26 0 16,-26 0-16,25 0 15,-51 0-15,130 26 16,-131-26-1,27 0-15,-26 0 16,26 0-16,-26 26 16,-26-26-16,-1 0 15,27 0-15,-26 0 16,26 0 0,-26 0-1,0 0-15,0 0 16,0 0-1,0 0 1,25 0-16,-25 0 16,26 0-16,-26 0 15,0 0-15,0 0 16,0 0 0,0 0-16,0 0 15,26 0-15,-1 0 16,-25 0-16,0 0 15,0 0 1,-26-26 0,52 26-1,-26 0 1,26 0 0,25 26-16,-25-26 15,0 0-15,-26 0 16,0 0-16,0 0 15,0 0-15,0 0 16,0 0-16,0 0 16,0 0-1,-26-26 220,-26 26-235,26-26 15,0 0-15,0 0 47,0 0-16,-26 26 1,26-25 15,0-1-32,-26 26 63,0 0-31,0 0-31,0 0-1,-26 0-15,26 0 16,-26 0 0,1 0-16,25 0 15,0 0-15,-52 0 16,52 0-16,0 0 16,0 0-16,-26 0 15,1 0 1,-1 0-16,0 0 15,0 0 1,0 0-16,0 0 16,-25 0-16,-1 0 15,26 0-15,26-26 16,-26 26-16,26 0 16,-25 0-16,25 0 15,0 0-15,-26 0 16,-26 0-16,0 0 15,26 0-15,1 0 16,-1 0-16,0 0 16,0 0-16,0 0 15,-25 0-15,25 0 16,0 0-16,-26 0 16,0 0-16,1 0 15,25 0-15,0 0 16,0 0-16,0 0 15,-25 0 1,25 0-16,-52-26 16,26 26-16,0 0 15,27 0-15,-27 0 16,26 0-16,0 0 16,0 0-16,1 0 15,-1 0-15,-26 0 16,26 0-16,26 0 15,0 0-15,-26 0 16,1 0-16,25 0 16,0 0-16,-26 0 15,0 0-15,26 0 16,-26 0 0,26 0-16,-25 0 15,25 0 1,-26 0-16,0 0 15,0 0-15,0 0 16,26 0-16,-51 0 16,25 0-16,26 0 15,-26 0 1,0 0-16,0 0 16,26 0-16,1 0 15,-53 0-15,26 0 16,0 0-16,0 0 15,26 0-15,-25 0 16,-1 0-16,26 0 16,0 0-16,-26 0 15,-26 0-15,26 0 16,1 0-16,25 0 16,-26 0-16,0 0 15,0 0-15,0 0 16,26 0-16,-25 0 15,-1 0 1,0 0 0,0 0-16,26 0 0,-26 0 15,-25 0-15,25 0 16,0 0 0,26 0-16,-26 0 15,26 0 1,0 0-1,0 0-15,0 0 16,1 0-16,-1 0 16,-26 0-16,26 0 15,0 0 1,0 0-16,0 0 16,0 0-16,-26 0 15,26 0-15,-25 0 16,25 0-16,0 0 15,0 0 1,0 0-16,0 0 16,0 0-16,0 0 15,0 0-15,0 0 16,0 0 0,0 0-16,1 0 15,-27 0 1,26 0-1,-26 0 1,0 0-16,26 0 16,0 0-16,0 0 15,0 0-15,-25 0 16,25-26-16,-26 26 16,26 0-1,0 0 1,0 0-1,0 0 1,0 0 47,26-26-63,-26 26 15,0 0 48,1 0-48,-1 0 1,0 0 0,-26 0 15,26 0-31,0 0 15,0 0-15,0 0 16,26 26 359,-26 0-359,26 0-16,0 0 15,-26 0-15,26 25 16,0 1-16,0-26 16,0 0-16,0 0 15,0 0-15,0 0 16,0 0-1,0 0-15,-26-26 16,26 26-16,0 0 16,-25 25-16,25-25 15,0 0 1,0 0-16,0 0 16,0 0 15,0 0-31,0 0 15,0 0 1,0 0-16,0 0 31,0-1-31,0 27 16,0-26 0,0 0-1,0 0 16,0 0-31,0 0 16,0 0 15,25-26 1,1 0-17,0 0 16,0 0-15,0 0 0,0 0-1,0 0-15,0 0 16,0 0 0,0 0 15,0 0-16,0 0-15,-1 0 16,1 0 0,0 0-1,0 0 1,0 0 0,26 0-1,-26 0 1,0 0-1,0 0-15,0 0 16,0 0 0,-1 0-16,27 0 15,0 0-15,-26 0 16,0 0-16,0 0 16,0 0-16,0 0 78,-52 0 109,0 0-187,0 0 31,26-26-31,0 0 16,-26 26 0,26-26-16,-26 0 31,0 26-15,0 0 30,26-26-14,-26 26-17,0 0 1,1 0-16,-1 0 16,0 0-16,0 0 15,0 0-15,0 0 16,-26 0-16,26 0 15,-52 0-15,27 0 16,-1 0-16,-26 0 16,26 0-16,26 0 15,-26 0-15,27 0 16,-1 0-16,0 0 16,-26 0-16,26 0 15,0 0-15,0 0 16,-26 0-1,26 0 1,0 0 0,-25 0-1,25 0-15,0 0 16,0 0-16,-26 0 16,0 0-1,0 0 1,26 0-16,-25 0 15,25 26-15,0-26 16,-26 0-16,26 0 16,0 0-16,-26 0 15,0 0-15,26 0 16,-25 0-16,-1 0 16,26 0-16,-26 0 15,26 0 1,-26 0 15,0 0-31,1 0 16,-1 0-16,0 0 15,0 0-15,26 0 16,0 0 0,0 0-16,0 0 15,-25 0 1,25 0-1,0 0-15,0 0 16,0 0-16,-26 0 16,26 0-1,0 0-15,-26 0 16,-25 0-16,25 0 16,-26 0-16,52 0 15,-26 0-15,26 0 16,-25 0-16,25 0 15,0 0 1,0 0-16,-26 0 16,26 0-16,0 0 0,0 0 15,0 0 1,0 0 0,0 0-16,1 0 15,-1 0-15,-26-26 16,26 26-16,0 0 31,0 0-31,0 0 31,0 0-15,0 0 0,0 0-16,-26 0 15,27 0 1,25-26-16,-52 26 15,0 0-15,26 0 16,0 0-16,-26 0 16,26 0-1,0 0-15,0-26 16,1 26 0,-1 0-1,0 0-15,0 0 16,0 0-1,0 0-15,0 0 16,0 0-16,-26 0 16,26-26-1,0 26 1,1 0 0,-1-25-16,-26 25 15,26 0-15,0 0 16,0 0-16,-26 0 15,26 0 1,0 0 0,0 0-16,1 0 15,-27 0 1,26 0 0,0 0-1,0 0 1,0 0-16,0 0 15,-26 0 1,26 0 0,0 0 15,0 0 47,26 25 110,26-25-157,0 0 31,0 0 16,-26 26-46,26-26-1,0 0 16,0 26 0,0 0-16,0 0 16,-26 0-32,26-26 1,-26 26 31,26-26-31,0 0 77,-26 26-77,26-26 0,-1 0-1,1 0 1,0 0-1,0 0-15,0 0 16,26 0-16,0 0 16,26 0-16,-1 0 15,-25 0-15,0 0 16,0 0-16,0 0 16,-1 0-16,1 0 15,0 0-15,0 0 16,0 0-16,0 0 15,25 0-15,1 0 16,-26 0-16,0 0 16,0 0-16,0 0 15,25 0-15,1 0 16,26 0-16,-27 0 16,27 0-1,-26 0-15,0 0 16,-1 0-16,-25 0 15,0 0-15,26 0 16,0 0-16,-1 0 16,1 0-16,0 0 15,0 0-15,-27 0 16,27 26-16,-26-26 16,0 0-16,0 0 15,0 0-15,-1 0 16,-25 0-1,0 0-15,26 0 16,0 0-16,0 0 16,0 0-16,-27 0 15,1 0-15,0 0 16,26 0 0,-26 26-1,0-26-15,26 0 16,0 0-16,-1 0 15,-25 0-15,0 0 16,52 26-16,-26-26 16,-26 0-16,0 0 15,0 0-15,26 0 16,-27 0 0,53 0-1,-26 0-15,0 0 16,-26 0-16,0 0 15,0 0-15,0 0 16,-1 0 0,1 0-1,26 0 1,-26 0 62,0 0-62,0 0-1,-26-26 360,0 0-359,0 0 0,-26 26-1,26-26 1,-26 0-1,26 0-15,0 0 32,-26 26-32,0-26 15,0 0 1,26 0 0,-26-25-16,1-1 15,25 0 1,0 26-16,-26 0 15,26 0 1,0 0 0,0-26 15,-26 52-31,26-25 16,0-1-1,-26 0-15,26 0 16,0 0-16,0 0 15,0 0 1,0 0 62,-26 26-31,0 0 0,0-26-31,26 0-16,0 0 15,-26 26 1,26-26 31,0 0 125,0 1-172,0-1 31,0 0 31,26 26-30,0 0-17,0 0 1,0 0-1,0-26-15,0 26 16,0 0-16,-1 0 16,1 0-16,26-26 15,-26 26-15,26 0 16,0 0-16,-26 0 16,26 0-16,-27 0 15,27 0-15,26 0 16,-26 0-16,26 0 15,-27 0-15,1 0 16,0 0-16,0 0 16,0 0-1,0 0-15,-26 0 16,0 0-16,25 26 16,27-26-16,-26 0 15,26 0-15,-26 0 16,-1 26-16,1-26 15,0 0-15,26 26 16,-26-26-16,-1 0 16,1 26-16,-26-26 15,26 0-15,0 0 16,-26 0-16,26 25 16,-1-25-16,1 26 15,-26-26-15,0 0 16,26 0-16,-26 0 15,0 0 1,0 0 0,26 0-16,-1 0 15,-25 0-15,0 0 16,0 0-16,0 0 16,0 0-16,0 0 15,0 0 1,0 0-16,26 0 15,-52 26 64,-26-26-64,26 26-15,-26-26 16,0 0-16,0 26 15,-26-26-15,52 26 16,-26 0 0,0-26-16,0 0 15,26 26-15,-26-26 0,1 0 32,-27 0-17,26 0 1,0 26-1,0-26-15,0 0 16,0 0-16,0 26 16,0-26-1,0 0 1,0 0-16,0 0 16,1 0-16,-27 0 15,26 0-15,-26 0 16,-26 0-16,52 0 15,-26-26 1,1 26-16,-1 0 0,26 0 16,-26 0-1,26 0-15,0 0 16,26-26-16,-26 26 16,0 0-1,0 0 1,1-26-1,-1 26-15,0 0 16,0 0-16,0 0 16,0 0-1,0 0 1,0 0 0,0 0-1,0 0 1,0 0-1,0 0 32,1 0-31,-1 0 0,0 0-1,0 0 16,0 0-31,0 0 16,0 26 0,26 0-1,-26-26-15,0 0 47,52 0 109,-26-26-140,26 26-16,26 0 16,-26 0-1,0-26-15,26 26 16,-27-26-16,1 26 16,26 0-16,-26 0 15,26-26-15,-26 26 16,26 0-16,-26-26 15,25 26-15,-25 0 16,52 0-16,0 0 16,-26 0-1,0 0-15,-1 0 0,1 0 16,0 0-16,26 0 16,-26 0-1,-1 0-15,1 0 16,26 0-16,-26 0 15,0 0-15,0 0 16,-1 0-16,27 0 16,-52 0-16,26 0 15,0 0-15,0 0 16,25 0-16,-25 0 16,0 0-16,26 0 15,-26 0-15,-26 0 16,25 0-16,-25 0 15,26 0-15,-26 0 16,0 0-16,26 0 16,-26 0-16,0 0 15,25 0-15,-25 0 16,0 0-16,0 0 16,26 0-1,-26 0-15,0 0 16,26 0-16,0 0 0,25 0 15,-25 0 1,0 0 0,0 0-16,0 0 15,-26 0-15,51 0 16,-25 0-16,-26 0 16,26 0-16,0 0 15,0 0-15,-1 0 16,1 0-16,0 0 15,-26 0-15,26 0 16,26 0-16,-27 0 16,27 0-16,-26 0 15,26 0-15,-26 0 16,0 0-16,-27 0 16,1 0-16,0 0 15,0 0 16,0 0-15,26 0 0,0 0-16,26 0 15,-27 0-15,27 0 16,0 0-16,0 0 16,-1 0-16,1 26 15,0-26-15,0 0 16,-1 26-16,1-26 15,0 0-15,-26 0 16,-26 0-16,26 0 16,-27 0-16,27 0 15,-26 0-15,26 0 16,0 0-16,26 0 16,-27 26-16,1-26 15,-26 0 1,26 0-16,-26 0 15,0 0 1,0 0 0,0 0-16,0 0 15,25 0 1,-25 0 0,0 0 15,0 0-16,0 0 1,0 0-16,0 0 16,0 0-16,0 0 15,0 0-15,0 0 16,25 0 0,-25 0 15</inkml:trace>
</inkml:ink>
</file>

<file path=ppt/ink/ink2.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2:54.02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0,'26'0'0,"0"0"63,0 0 15,0 0-31,0 0 0,0 0-32,0 0 17,0 0-17,-1 0 1,1 0 0,0 26-1,0-26 1,0 0-1,0 0 17,0 0-32,0 26 15,26-26 1,-26 0 0,0 0-1,-1 0 1,1 0-16,0 0 15,0 0 1,0 0-16,0 26 16,0-26-1,26 0 1,-26 0-16,26 0 16,-26 0-16,-1 0 15,1 0-15,0 0 16,0 0-16,0 0 15,0 0-15,26 26 16,0-26 0,-26 0-16,0 0 15,-1 0-15,1 0 16,0 0-16,26 0 16,-26 0-1,26 0-15,0 26 16,-26-26-16,25 0 15,1 0-15,0 0 16,-26 0 0,26 0-16,-26 0 15,26 26-15,-1-26 16,27 0-16,-26 0 16,0 0-16,-26 0 15,0 0-15,26 0 16,-26 0-16,-1 0 15,27 0-15,-26 0 16,0 0 0,0 0-16,26 0 15,-26 0 1,26 0-16,-26 0 16,-1 26-16,27-26 15,-26 0-15,26 0 16,-26 0-16,0 0 15,0 0 1,0 0-16,0 0 16,0 0-1,-1 0-15,1 0 16,0 0-16,0 0 16,0 0-1,26 0 1,-26 0-16,0 0 15,0 0 1,26 0-16,-27-26 0,1 26 16,26 0-1,0 0-15,0 0 16,-26 0 0,26 0-1,0 0-15,-27-26 16,27 26-16,0 0 15,26 0-15,-52 0 16,0 0-16,0 0 16,25 0-16,-51-26 15,26 26-15,26 0 16,-26 0-16,0 0 16,0 0-16,26 0 15,-26 0-15,0 0 16,0 0-16,-1 0 15,1 0-15,26 0 16,-26 0 0,26 0-1,-26 0-15,0 0 16,0 0-16,0 0 16,0 0-1,-1 0 1,1 0-1,0 0 1,0 0 0,0 0-16,0 0 15,26 0 1,-26 0 0,0 0-16,26 0 15,-26 0-15,-1 0 16,1 0-16,0 0 47,0 0 0,0 0-47,-26-26 46,26 26-30,0 0 47,0-26-32,0 26-31,0 0 15,0 0 1,0 0 0,-1 0-1,1 0 1,0 0 15,26 0 0,-26 0-15,0 0 0,0 0 15,0 0-15,-26-26-16,26 26 62,0 0 32</inkml:trace>
</inkml:ink>
</file>

<file path=ppt/ink/ink3.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2:58.93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0 113 0,'26'0'109,"0"0"-93,0-26 0,0 26-16,0 0 15,0 0 1,0 0-16,25 0 16,-25 0-1,26 0-15,-26 0 16,0 0-16,52 0 15,-52 0-15,0 0 16,25 0-16,-25 0 16,0 0-16,0 0 15,0 0-15,0 0 16,26 0 0,0 0-1,-26 0 1,0 0-16,0 0 15,-1 0-15,1 0 16,0 0 0,0 0-16,0 0 15,26 0-15,-26 0 16,0 0-16,52 0 16,-53 0-1,53 0-15,-52 0 16,26 0-1,-26 0 1,0 0-16,52 0 16,-53 0-1,27 0-15,0 0 16,-26 0 0,26 0-16,-26 0 15,0 0-15,0 0 16,25 0-1,-25 0-15,0 0 16,0 0-16,26-26 16,-26 26-16,0 0 15,26 0-15,-26 0 16,0 0-16,0-26 16,-1 26-16,1 0 15,0 0-15,26 0 16,0 0-16,-26 0 15,26 0 1,-26 0-16,0 0 16,-1 0-16,27 0 15,0 0-15,-26 0 16,0 0 0,0 0-16,0 0 15,0 0 1,26 0-1,-27 0-15,1 0 16,26 0 0,-26 0-1,0 0-15,26 0 16,0 0 0,0 0-1,-27 0-15,27 0 16,0 0-1,-26 0-15,0 0 16,0 0-16,52 0 16,-52 0-1,51 0-15,-51 0 16,0 0-16,0 0 16,52 0-16,-26 0 15,-26 0-15,25 0 16,-25 0-16,0 0 15,0 0 1,0 0-16,26 0 16,-26 0-1,52 0-15,-52 0 16,-1 0-16,53 0 16,-52 0-16,0 0 15,26 0 1,-26 0-1,0 0-15,0 0 16,0 26 0,25-26-1,-25 0 1,0 0 0,26 0-16,-26 0 15,0 0 1,0 0-1,0 0-15,0 0 16,0 0 0,0 0 15,-1 0-15,27 0-1,-26 0 63,0 0-31,0 0-31,0 0-1,0 0 64,0 0-33,0 0-46,0 0 32,0 0 30,-1 0-46,1 0-1,0 0 32,0 0-15,0 0-1</inkml:trace>
</inkml:ink>
</file>

<file path=ppt/ink/ink4.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04.51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0,'26'0'156,"0"0"-140,26 0-16,-26 0 15,25 0-15,1 0 16,26 0-16,26 0 16,-78 0-16,77 0 15,-77 0-15,78 0 16,-78 26 0,52-26-16,-27 0 0,27 0 15,-52 0 1,78 0-16,-78 26 15,77-26-15,-51 0 16,26 0-16,-26 0 16,0 0-16,-27 0 15,27 0-15,0 0 16,0 0-16,-26 0 16,26 0-1,25 0-15,-51 0 16,26 0-16,-26 0 15,52 0-15,-26 0 16,-26 0 0,26 0-16,-27 0 15,53 0-15,-52 0 16,78 0-16,-78 0 16,26 0-16,-27 0 15,53 0-15,0 0 16,-52 0-1,26 0-15,0 0 16,-1 0 0,-25 0-16,0 0 0,26 0 15,-26 0-15,0 0 16,0 0 0,0 0-1,26 0-15,25 0 16,-51 0-1,0 0-15,26 0 16,0 0-16,26 0 16,-52 0-1,25 0-15,1 0 16,0 0-16,-26 0 16,52 0-16,-52 0 15,51 0-15,-25 0 16,-26 0-16,26 0 15,-26 0-15,26 0 16,0 0-16,-1 0 16,1 0-1,-26 0 1,0 0-16,0 0 16,26 0-16,-26 0 15,26 0 1,-1 0-16,27 0 15,-52 0 1,26 0-16,-26 0 16,26 0-1,-26 0 1,0 0-16,-1 0 16,1 0-1,0 0 1,26 0-1,0 0 1,-26 0 0,0 0-16,0 0 47,0 0 46,0 0 1,-1 0-78,1 0-1,0 0 126,0 0-16,0 0 78,-26-26-187,26 26-1</inkml:trace>
</inkml:ink>
</file>

<file path=ppt/ink/ink5.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08.12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0,'26'0'109,"0"0"-62,25 0-31,-25 0-1,0 0-15,26 0 16,-26 0-16,52 0 15,-52 0-15,103 0 16,-77 0-16,104 0 16,-105 26-16,79-26 15,-104 0-15,78 0 16,-53 0-16,79 0 16,-78 0-16,26 25 15,-1-25-15,-51 0 16,52 0-16,-26 0 15,-26 0 1,52 0-16,-1 0 16,-51 0-1,52 0-15,-52 0 16,26 0 0,-26 0-16,26 0 15,-27 0 1,1 0-16,0 0 15,52 26-15,-26-26 16,26 0-16,-52 0 16,25 0-16,-25 0 15,0 0-15,0 0 16,0 0-16,0 0 16,0 0-16,26 0 15,-26 0-15,51 0 16,-51 0-16,52 0 15,-52 0-15,26 0 16,-26 0-16,26 0 16,-1 0-1,1 0-15,0 0 16,0 0 0,-26 0-16,52 0 15,-52 0-15,25 0 16,-25 0-16,0 0 15,0 0-15,0 0 16,0 0-16,26 0 16,-26 0-16,26 0 15,-27 0-15,1-26 16,0 26 0,0 0 15,26 0-31,-26 0 15,0 0 1,0 0 0,26 0-1,-26 0 1,25 0 0,-25 0-1,0 0 1,0 0-1,26 0-15,0 0 16,-26 0-16,26 0 16,-27 0-16,1 0 15,26 0-15,-26 0 16,0 0 0,0 0-16,26 0 15,-26 0 1,0 0-1,0 0 1,0 0 0,-1 0-1,1 0-15,0 0 16,0 0 0,0-25 30,0 25-30,26 0-16,-26 0 16,52 0-16,-27 0 15,-25 0-15,0 0 16,0 0-16,0 0 16,0 0 312,0 0-266</inkml:trace>
</inkml:ink>
</file>

<file path=ppt/ink/ink6.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17.30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104 443 0,'26'0'62,"0"0"-30,0 0-17,-1 0-15,1 0 16,26 0-1,-26 0 1,26 0-16,52 0 16,-53 0-16,1 0 15,0 0-15,0 0 16,-26 0-16,52 0 16,25 0-16,-25 0 15,-26 0-15,0 0 16,0 0-1,25 0-15,-25 0 16,0 0-16,26 0 16,-52 0-16,26 0 15,-27 0-15,1 0 16,26 0-16,-26 0 16,26 0-16,0 0 15,-26 0-15,0 0 16,25 0-16,1 0 15,26 0 1,0 0-16,-26 0 16,-26 0-16,25 0 15,-25 0-15,26 0 16,26 0-16,-52 0 16,129 0-16,-77 0 15,-26 0-15,0 0 16,26 0-16,-27 0 15,27 0 1,-26 0-16,52 0 16,-53 0-16,-25 0 15,26 0-15,0 0 16,0 0-16,26 0 16,103 0-16,-103 26 15,-26-26-15,0 0 16,-1 0-16,1 0 15,0 0-15,26 0 16,77 0-16,-77 0 16,-26 0-16,26 0 15,-27 0-15,1 0 16,0 0-16,-26 0 16,52 0-16,-26 0 15,-26 0-15,25 0 16,1 0-16,0 0 15,26 0 1,26 0-16,-53 0 16,-25 0-16,0 0 15,26 0-15,-26 0 16,26 0 0,0 0-1,-26 0 1,-26-26 187,0 0-31,0 0-94,0 0-16,0 0-46,-26 26 0,26-26 15,-26 26 16,26-26-47,0 1 47,0-1-32,0 0 110,-26 26-125,26-26 110,-26 26-17,0 0-61,0 0-32,0 0 15,0 0 1,0 0 0,0 0-1,-25 0 1,25 0-16,-26 0 15,26 0 1,-52 0 0,52 0-1,-26 0-15,1 0 16,25 0 0,-52 0-16,26 0 15,0 0-15,0 0 16,26 0-1,0 0-15,1 0 16,-27 0-16,26 0 16,0 0-1,0 0-15,0 0 16,0 0 0,0 0-16,0 0 15,-26 0-15,1 0 16,-1 0-16,0 0 15,0 0-15,0 0 16,26 0-16,-25 0 16,25 0-1,0 0-15,0 0 16,-26 0 0,0 0-16,0 0 15,26 0-15,-25 0 16,25 0-16,0 0 15,-26 0-15,0 0 16,26 0-16,-26 0 16,26 0-16,-26 0 15,1 0-15,-1-26 16,26 26-16,0 0 16,-52 0-16,52 0 15,0 0-15,0 0 16,-25 0-16,25 0 15,-26 0 1,0 0-16,26 0 16,0 0-16,-26 0 15,26 0 1,-25 0-16,-1 0 16,26-26-1,-26 26-15,0 0 16,0 0-16,26 0 15,-25 0-15,25 0 16,-52-26-16,26 26 16,0 0-16,-26 0 15,27 0-15,25 0 16,-52 0-16,52-26 16,0 26-16,0 0 15,-52 0-15,53 0 16,-27 0-16,26 0 15,-26 0-15,26 0 16,-26 0 0,26 0-1,0 0 1,0 0-16,1 0 31,-1 0-31,0-26 16,-26 26-16,26 0 15,-26 0 1,26 0 0,-26 0-1,26 0-15,1 0 16,-1 0 0,0 0-16,0 0 15,0 0 1,0 0-1,0 0 1,-26 0 0,26 0-16,0-26 15,0 26 1,0 0-16,1 0 16,-1 0-16,0 0 15,0 0 1,0 0-1,0 0 1,0 0 0,0 0-16,0 0 31,0 0 31,0 0-46,0 0 15,1-26-15,-1 26 15,0 0-15,0 0-16,0 0 31,0 0-15,0 0-1,0 0 1</inkml:trace>
</inkml:ink>
</file>

<file path=ppt/ink/ink7.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35.49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32 0,'0'-26'109,"26"26"-93,0 0 0,0 0-1,0 0 1,0 0-16,26 0 16,-26 0-16,0 0 15,51 0-15,-51 0 16,0 0-16,52 0 15,-26 0 1,25 0-16,-25 0 16,-26 26-16,52-26 15,-52 0-15,0 0 16,26 0-16,-26 0 16,0 0-1,-1 0-15,27 0 16,-26 0-1,52 0-15,-52 0 16,26 0-16,51 26 16,-77-26-16,78 26 15,-78-26-15,26 0 16,0 0 0,-27 0-1,27 0 1,0 0-16,-26 26 15,26-26-15,0 0 16,0 0 0,-27 0-1,27 0-15,26 0 16,-52 0-16,26 0 16,77 0-16,-77 0 15,26 0-15,-26 26 16,-26-26-16,52 0 15,-53 0-15,27 0 16,52 26-16,-52-26 16,-26 0-16,103 0 15,-103 0-15,52 26 16,-26-26-16,-26 0 16,0 0-16,25 0 15,-25 0-15,52 0 16,-26 0-16,0 0 15,103 0 1,-77 0-16,104 26 16,-131-26-16,-25 0 0,52 0 15,-52 0 1,26 0 0,-26 0-16,26 0 15,-27 0 1,1-26-16,0 26 15,0 0 1,-26-26 0,26 26-1,26-26-15,-26 26 16,0-26 0,0 26 15,0 0 0,25 0-15,-25 0-1,-26-26-15,26 26 16,0 0-16,0 0 16,26 0-1,-26 0-15,0 0 16,0 0-1,0 0 1,26 0 15,-27 0-31,1 0 16,0 0-16,0 0 16,0 0-16,0 0 15,0 0 1,0 0-1,0-26-15,0 26 16,-26-26 15,26 26 63,0 0-63,-1 0 1,1 0 14,0 0-14,0 0 15,0 0 46,-26 26-61,0 0-1,0 0 0,26-26-15,-26 26-1,0 0 32,0 0 0,-26 0 187,0-26-218,0 0 0,0 0-1,26 26-15,-51-26 16,-1 26-16,26-26 16,-26 0-16,0 0 15,0 0-15,0 0 16,1 0-16,25 0 15,0 0-15,-26 0 16,26 0 0,0 0-1,0 0 1,0 0-16,0 0 16,0 0-1,0 0 1,1 0-16,-1 0 15,0 0 17,0 0-32,0 0 15,0 0-15,0 0 16,0 0-16,0 0 16,0 0-16,-26 0 15,27 0 1,-1 0-16,0 0 15,0 0-15,-52 0 16,52 0-16,-52 0 16,27 0-16,-1 0 15,0 0-15,0 0 16,0 0-16,0 0 16,26 0-16,1 0 15,-27 0 1,0 0-16,0 0 15,0 0-15,0 0 16,0 0-16,1 0 16,-1 0-16,26 0 15,-26 0-15,0 0 16,0 0-16,-25 0 16,-1 0-16,26 0 15,0 0-15,0-26 16,26 26-16,-25 0 15,25 0 1,0 0-16,0 0 16,0 0-16,0 0 15,0 0-15,-26 0 16,26 0-16,0 0 16,1 0-16,-1 0 15,-26 0 1,26 0-1,0 0 1,0 0-16,-26 0 16,26 0-1,0 0 1,0 0 0,0 0-16,1 0 15,-27 0 1,26 0-16,0 0 15,0 0 1,0 0 0,-26 0-1,26 0 1,-26 0 0,27 0-1,-1 0 1,0 0-1,0 0 1,0 0 0,0 0-1,0 0-15,0 0 16,0 0 0,0 0-16,0 0 15,0 0 1,1 0-16,-1 0 15,-26 0-15,0 0 16,0 0 0,0 0-16,0 0 15,27 0 1,-27 0 0,26 0-16,0 0 15,0 0 1,-26 0-16,26 0 0,0 0 15,0 0 1,0 0 15,0 0-31,1 0 16,-1 0-16,0 0 16,0 0-16,0 0 15,0 0 16,0 0 79,0 0-95,0 0 17,0 0-17,0 0 1,0 0-16,1 0 16,-1 0 15,0 0-31,0 0 15,0 0-15,0 0 16,0 0 31,0 0 0</inkml:trace>
</inkml:ink>
</file>

<file path=ppt/ink/ink8.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38.63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 0,'26'0'172,"0"0"-172,0 0 15,26 0-15,-26 0 16,52 0-1,-53 0-15,27 0 16,0 0-16,-26 0 16,26 0-16,26 0 15,-52 0 1,51 0 0,-25 0-16,-26 0 15,26 0 1,0 0-16,-26 0 15,0 0 1,0 0-16,-1 0 16,1 0-1,0 0 1,0 0-16,26 0 16,-26 0-1,0 0-15,0 0 16,26 0-1,-26 0 1,-1 0 0,1 0-1,26 0-15,-26 0 16,0 0 0,0 0-1,0 0-15,0 0 16,0 0-1,0 0-15,0 0 16,25 0-16,1 0 16,0 0-1,-26 0-15,0 0 16,0 0-16,0 0 16,26 0-16,-1 0 15,-25 0-15,104 0 16,-104 0-16,26 0 15,51 0-15,-51 0 16,-26 0 0,52 0-16,-52 26 15,26-26-15,51 0 16,-51 0-16,26 0 16,-26 0-16,51 0 15,-77 0 1,0 0-1,0 0-15,0 0 16,26 0 0,0 0-16,-26 0 15,25 0 1,-25 0-16,0 0 16,0 0-1,0 0 1,0 0-16,0 0 15,0 0-15,0 0 16,0 0-16,0 0 16,0 0-16,0 0 15,25 0 1,1 0-16,-26 0 16,104 0-1,-104 0 1,25 0-16,1 0 0,26 0 15,-52 0 1,0 0-16,0 0 16,26 0-16,25 0 15,-51 0-15,0 0 16,26 0-16,0 0 16,-26 0-16,0 0 15,0 0-15,25 0 16,1 0-1,0 0 1,-26 0-16,0 0 16,26 0-1,0 0-15,-26 0 16,0 0 0,-1 0-1,1 0 1,0 0 15,0 0-15,0 0 15,0 0 47,0 0-62,0 0-1,0 0 17,0 0-32,0 0 15,25 0-15,1 0 16,0 0-16,-26 0 15,0 0 1,0 0-16,-26 26 16,26-26 15</inkml:trace>
</inkml:ink>
</file>

<file path=ppt/ink/ink9.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96.32107" units="1/cm"/>
          <inkml:channelProperty channel="Y" name="resolution" value="32.14286" units="1/cm"/>
          <inkml:channelProperty channel="T" name="resolution" value="1" units="1/dev"/>
        </inkml:channelProperties>
      </inkml:inkSource>
      <inkml:timestamp xml:id="ts0" timeString="2023-04-18T15:33:42.26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5135 58 0,'-26'0'94,"-26"0"-79,1 0-15,25 0 16,-26 0-16,0 0 15,-26 0-15,52 0 16,-25 0-16,25 0 16,-52 26-16,52-26 15,-26 0 1,26 0-16,0 0 16,0 0-1,-26 0 1,27 0-16,-1 26 15,-26-26-15,26 0 16,0 0-16,0 0 16,0 0-1,0 0-15,0 0 16,-26 0 0,27 0-16,-1 26 15,0-26-15,-26 0 16,0 0-1,26 0-15,-26 0 16,26 0-16,0 0 16,-25 0-16,-1 0 15,-26 0-15,52 0 16,-78 0-16,53 0 16,-27 0-16,52 0 15,-52-26-15,26 26 16,-25 0-16,51 0 15,-26 0 1,26 0-16,0 0 16,-26 0-16,26 0 15,-26 0-15,26 0 16,-25 0-16,25 0 16,-26 0-16,26 0 15,0 0-15,0 0 16,0 0-16,0 0 15,0-26 1,0 26-16,1 0 16,-1 0-1,-26-26 1,26 26 0,0 0-1,0 0-15,0 0 16,0 0-1,-26 0 17,26 0-32,1 0 15,-1 0 1,0 0-16,-26 0 16,0 0-1,0 0 1,26 0-16,-77 0 15,77 0-15,0 0 16,0 0-16,-26 0 16,26 0-16,0 0 15,0 0-15,-26-26 16,26 26-16,1 0 16,-27 0-16,26 0 15,-52 0-15,26 0 16,26 0-16,0 0 15,-51 0-15,51 0 16,-26 0-16,0 0 16,26-26-1,0 26 1,-52 0 0,53 0-16,-1 0 15,-26 0 1,0 0-16,26 0 15,-26 0 1,0 0 0,26 0-1,-25 0-15,25 0 16,0 0-16,0 0 16,0 0-1,0 0 16,0 0-15,0 0 0,0 0 15,26 26-31,-26-26 16,0 0-16,0 0 31,1 0-16,-1 0 1,0 0 62,0 0-47,0 0 1,0 0-1,0 0-15,26 26-1,-26-26 1,0 0 15,26 26-15,-26-26-1,0 0 79,26 26-47,0 0 15,26-26 1,-26 26-32,26-26-15,0 0 31,0 0-16,0 0-15,0 0 30,0 0-30,0 0 15,0 0-31,0 0 16,25 25 0,-25-25-1,0 0 1,0 0 15,0 0-15,0 0-16,0 26 15,0-26-15,0 0 16,0 0-16,0 0 16,-1 0 15,1 0-16,0 0 1,0 0 0,0 0-1,0 0 1,0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EFEEE-5233-CD4D-8DC7-5E6C3BA47F9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67291-C6B8-6743-95AB-3B95A308272E}" type="slidenum">
              <a:rPr lang="en-US" smtClean="0"/>
              <a:t>‹#›</a:t>
            </a:fld>
            <a:endParaRPr lang="en-US"/>
          </a:p>
        </p:txBody>
      </p:sp>
    </p:spTree>
    <p:extLst>
      <p:ext uri="{BB962C8B-B14F-4D97-AF65-F5344CB8AC3E}">
        <p14:creationId xmlns:p14="http://schemas.microsoft.com/office/powerpoint/2010/main" val="167956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Senior and Key Personnel are specifically and uniquely important to the project and have a specific skill set that is difficult to replace. </a:t>
            </a:r>
            <a:r>
              <a:rPr lang="en-US" dirty="0"/>
              <a:t>If replacements for the individual would be readily available, it is appropriate to question the designation. Typically, Senior and Key Personnel designations apply to those in a PI, co-PI, multi-PI, or Program Director roles who have a doctoral or other terminal professional degree. If the individual’s skill sets and contribution to the project aren't considered irreplaceable to the extent that their absence from the project would call into question the team’s ability to carry out the project activities, then it may be wise to reconsider the Senior/Key designation.</a:t>
            </a:r>
          </a:p>
          <a:p>
            <a:r>
              <a:rPr lang="en-US" b="1" dirty="0"/>
              <a:t>The individual (and Duke) is responsible for fulfilling the role AND the effort.</a:t>
            </a:r>
            <a:r>
              <a:rPr lang="en-US" dirty="0"/>
              <a:t> When proposing effort to a sponsor, we should verify and confirm that the role and effort are reasonable and sustainable. Proposing effort levels that would be challenging to meet can put the personnel (and Duke) in a difficult situation and create unrealistic expectations putting us all at risk. Moreover, the assigned Senior/Key roles - along with corresponding effort levels - require management throughout the life of the project to ensure commitments are met.</a:t>
            </a:r>
          </a:p>
          <a:p>
            <a:r>
              <a:rPr lang="en-US" b="1" dirty="0"/>
              <a:t>Changes to the Senior and Key Personnel designations won’t happen with the click of a button.</a:t>
            </a:r>
            <a:r>
              <a:rPr lang="en-US" dirty="0"/>
              <a:t> Senior and Key Personnel are maintained in project documentation and reported on throughout the life of the project. Depending on the sponsor's terms and conditions, changing this designation may require more than Duke approval. A sponsor may require prior written approval which means Duke's internal review and authorization of the request that explains the reason for the change, provides sufficient scientific justification to support the request, and adequate assurance that the change will not compromise the project work and outcomes.</a:t>
            </a:r>
          </a:p>
          <a:p>
            <a:endParaRPr lang="en-US" dirty="0"/>
          </a:p>
        </p:txBody>
      </p:sp>
      <p:sp>
        <p:nvSpPr>
          <p:cNvPr id="4" name="Slide Number Placeholder 3"/>
          <p:cNvSpPr>
            <a:spLocks noGrp="1"/>
          </p:cNvSpPr>
          <p:nvPr>
            <p:ph type="sldNum" sz="quarter" idx="5"/>
          </p:nvPr>
        </p:nvSpPr>
        <p:spPr/>
        <p:txBody>
          <a:bodyPr/>
          <a:lstStyle/>
          <a:p>
            <a:fld id="{28567291-C6B8-6743-95AB-3B95A308272E}" type="slidenum">
              <a:rPr lang="en-US" smtClean="0"/>
              <a:t>15</a:t>
            </a:fld>
            <a:endParaRPr lang="en-US"/>
          </a:p>
        </p:txBody>
      </p:sp>
    </p:spTree>
    <p:extLst>
      <p:ext uri="{BB962C8B-B14F-4D97-AF65-F5344CB8AC3E}">
        <p14:creationId xmlns:p14="http://schemas.microsoft.com/office/powerpoint/2010/main" val="296444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692972-4A89-F247-9053-1143A7B7056A}"/>
              </a:ext>
            </a:extLst>
          </p:cNvPr>
          <p:cNvSpPr>
            <a:spLocks noGrp="1"/>
          </p:cNvSpPr>
          <p:nvPr>
            <p:ph type="body" sz="quarter" idx="11" hasCustomPrompt="1"/>
          </p:nvPr>
        </p:nvSpPr>
        <p:spPr>
          <a:xfrm>
            <a:off x="346075" y="3697289"/>
            <a:ext cx="10515600" cy="1049524"/>
          </a:xfrm>
        </p:spPr>
        <p:txBody>
          <a:bodyPr/>
          <a:lstStyle/>
          <a:p>
            <a:pPr lvl="0"/>
            <a:r>
              <a:rPr lang="en-US" dirty="0"/>
              <a:t>Click to edit subtitle</a:t>
            </a:r>
          </a:p>
        </p:txBody>
      </p:sp>
      <p:sp>
        <p:nvSpPr>
          <p:cNvPr id="6" name="Title 5">
            <a:extLst>
              <a:ext uri="{FF2B5EF4-FFF2-40B4-BE49-F238E27FC236}">
                <a16:creationId xmlns:a16="http://schemas.microsoft.com/office/drawing/2014/main" id="{424E0C9B-552E-6341-91C5-2C1F0BBBCF72}"/>
              </a:ext>
            </a:extLst>
          </p:cNvPr>
          <p:cNvSpPr>
            <a:spLocks noGrp="1"/>
          </p:cNvSpPr>
          <p:nvPr>
            <p:ph type="title" hasCustomPrompt="1"/>
          </p:nvPr>
        </p:nvSpPr>
        <p:spPr/>
        <p:txBody>
          <a:bodyPr>
            <a:normAutofit/>
          </a:bodyPr>
          <a:lstStyle>
            <a:lvl1pPr>
              <a:defRPr sz="6000" b="1" i="0">
                <a:solidFill>
                  <a:srgbClr val="113E76"/>
                </a:solidFill>
                <a:latin typeface="Arial Black" panose="020B0604020202020204" pitchFamily="34" charset="0"/>
                <a:cs typeface="Arial Black" panose="020B0604020202020204" pitchFamily="34" charset="0"/>
              </a:defRPr>
            </a:lvl1pPr>
          </a:lstStyle>
          <a:p>
            <a:r>
              <a:rPr lang="en-US" dirty="0"/>
              <a:t>Click to edit title</a:t>
            </a:r>
          </a:p>
        </p:txBody>
      </p:sp>
      <p:sp>
        <p:nvSpPr>
          <p:cNvPr id="8" name="Text Placeholder 7">
            <a:extLst>
              <a:ext uri="{FF2B5EF4-FFF2-40B4-BE49-F238E27FC236}">
                <a16:creationId xmlns:a16="http://schemas.microsoft.com/office/drawing/2014/main" id="{3559373F-CA3B-7949-B1C5-25F288BE95BA}"/>
              </a:ext>
            </a:extLst>
          </p:cNvPr>
          <p:cNvSpPr>
            <a:spLocks noGrp="1"/>
          </p:cNvSpPr>
          <p:nvPr>
            <p:ph type="body" sz="quarter" idx="12" hasCustomPrompt="1"/>
          </p:nvPr>
        </p:nvSpPr>
        <p:spPr>
          <a:xfrm>
            <a:off x="345687" y="5015102"/>
            <a:ext cx="10515600" cy="794028"/>
          </a:xfrm>
        </p:spPr>
        <p:txBody>
          <a:bodyPr/>
          <a:lstStyle>
            <a:lvl1pPr>
              <a:defRPr sz="2000">
                <a:solidFill>
                  <a:srgbClr val="113E76"/>
                </a:solidFill>
              </a:defRPr>
            </a:lvl1pPr>
          </a:lstStyle>
          <a:p>
            <a:pPr lvl="0"/>
            <a:r>
              <a:rPr lang="en-US" dirty="0"/>
              <a:t>Name / Title</a:t>
            </a:r>
          </a:p>
          <a:p>
            <a:pPr lvl="0"/>
            <a:r>
              <a:rPr lang="en-US" dirty="0"/>
              <a:t>Date / Event</a:t>
            </a:r>
          </a:p>
        </p:txBody>
      </p:sp>
    </p:spTree>
    <p:extLst>
      <p:ext uri="{BB962C8B-B14F-4D97-AF65-F5344CB8AC3E}">
        <p14:creationId xmlns:p14="http://schemas.microsoft.com/office/powerpoint/2010/main" val="51240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6FDA-04E1-E847-BBB2-64EC91DEF878}"/>
              </a:ext>
            </a:extLst>
          </p:cNvPr>
          <p:cNvSpPr>
            <a:spLocks noGrp="1"/>
          </p:cNvSpPr>
          <p:nvPr>
            <p:ph type="title" hasCustomPrompt="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13E76"/>
                </a:solidFill>
                <a:effectLst/>
                <a:uLnTx/>
                <a:uFillTx/>
                <a:latin typeface="Arial" panose="020B0604020202020204" pitchFamily="34" charset="0"/>
                <a:ea typeface="+mn-ea"/>
                <a:cs typeface="Arial" panose="020B0604020202020204" pitchFamily="34" charset="0"/>
              </a:rPr>
              <a:t>The headline can be two to three lines in length, and it tells a story</a:t>
            </a:r>
          </a:p>
        </p:txBody>
      </p:sp>
      <p:sp>
        <p:nvSpPr>
          <p:cNvPr id="5" name="Text Placeholder 4">
            <a:extLst>
              <a:ext uri="{FF2B5EF4-FFF2-40B4-BE49-F238E27FC236}">
                <a16:creationId xmlns:a16="http://schemas.microsoft.com/office/drawing/2014/main" id="{F7355149-2605-E547-8F78-7ED5D24EB4B5}"/>
              </a:ext>
            </a:extLst>
          </p:cNvPr>
          <p:cNvSpPr>
            <a:spLocks noGrp="1"/>
          </p:cNvSpPr>
          <p:nvPr>
            <p:ph type="body" sz="quarter" idx="11" hasCustomPrompt="1"/>
          </p:nvPr>
        </p:nvSpPr>
        <p:spPr>
          <a:xfrm>
            <a:off x="838200" y="2070100"/>
            <a:ext cx="10515600" cy="3954463"/>
          </a:xfrm>
        </p:spPr>
        <p:txBody>
          <a:bodyPr/>
          <a:lstStyle>
            <a:lvl1pPr marL="0" marR="0" indent="0" algn="l" defTabSz="914400" rtl="0" eaLnBrk="1" fontAlgn="auto" latinLnBrk="0" hangingPunct="1">
              <a:lnSpc>
                <a:spcPct val="120000"/>
              </a:lnSpc>
              <a:spcBef>
                <a:spcPts val="0"/>
              </a:spcBef>
              <a:spcAft>
                <a:spcPts val="0"/>
              </a:spcAft>
              <a:buClrTx/>
              <a:buSzTx/>
              <a:buFontTx/>
              <a:buNone/>
              <a:tabLst/>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Lorem ipsum dolor sit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amet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consectetur</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adipiscing</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elit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sed</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do </a:t>
            </a:r>
            <a:r>
              <a:rPr kumimoji="0" lang="en-US" sz="2800" b="1" i="0" u="none" strike="noStrike" kern="1200" cap="none" spc="0" normalizeH="0" baseline="0" noProof="0" dirty="0" err="1">
                <a:ln>
                  <a:noFill/>
                </a:ln>
                <a:solidFill>
                  <a:srgbClr val="000000"/>
                </a:solidFill>
                <a:effectLst/>
                <a:uLnTx/>
                <a:uFillTx/>
                <a:latin typeface="Arial" panose="020B0604020202020204"/>
                <a:ea typeface="+mn-ea"/>
                <a:cs typeface="+mn-cs"/>
              </a:rPr>
              <a:t>eiusmod</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tempor</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incididunt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ut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labore</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et dolore magna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aliqua</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Ut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enim</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ad minim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veniam</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quis</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nostrud</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exercitation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ullamco</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laboris</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nisi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ut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aliquip</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ex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ea</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commodo</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consequat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Duis </a:t>
            </a:r>
            <a:r>
              <a:rPr kumimoji="0" lang="en-US" sz="2800" b="1" i="0" u="none" strike="noStrike" kern="1200" cap="none" spc="0" normalizeH="0" baseline="0" noProof="0" dirty="0" err="1">
                <a:ln>
                  <a:noFill/>
                </a:ln>
                <a:solidFill>
                  <a:srgbClr val="000000"/>
                </a:solidFill>
                <a:effectLst/>
                <a:uLnTx/>
                <a:uFillTx/>
                <a:latin typeface="Arial" panose="020B0604020202020204"/>
                <a:ea typeface="+mn-ea"/>
                <a:cs typeface="+mn-cs"/>
              </a:rPr>
              <a:t>aute</a:t>
            </a: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n-ea"/>
                <a:cs typeface="+mn-cs"/>
              </a:rPr>
              <a:t>irure</a:t>
            </a: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dolor in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reprehenderit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in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voluptate</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velit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esse</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cillum</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dolore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eu</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fugiat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nulla</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pariatur</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n-ea"/>
                <a:cs typeface="+mn-cs"/>
              </a:rPr>
              <a:t>Excepteur</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sint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occaecat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cupidatat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non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proident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sunt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in culpa qui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officia</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deserunt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mollit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anim</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id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est</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laborum</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7447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M website">
    <p:bg>
      <p:bgPr>
        <a:solidFill>
          <a:srgbClr val="113E7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7487A0-7397-6540-AC5D-B8027FA57984}"/>
              </a:ext>
            </a:extLst>
          </p:cNvPr>
          <p:cNvSpPr txBox="1"/>
          <p:nvPr userDrawn="1"/>
        </p:nvSpPr>
        <p:spPr>
          <a:xfrm>
            <a:off x="2743200" y="2744693"/>
            <a:ext cx="6790765" cy="707886"/>
          </a:xfrm>
          <a:prstGeom prst="rect">
            <a:avLst/>
          </a:prstGeom>
          <a:noFill/>
        </p:spPr>
        <p:txBody>
          <a:bodyPr wrap="square" rtlCol="0" anchor="ctr">
            <a:spAutoFit/>
          </a:bodyPr>
          <a:lstStyle/>
          <a:p>
            <a:pPr algn="ctr"/>
            <a:r>
              <a:rPr lang="en-US" sz="4000" b="1" i="0" dirty="0" err="1">
                <a:solidFill>
                  <a:schemeClr val="bg1"/>
                </a:solidFill>
                <a:latin typeface="Arial" panose="020B0604020202020204" pitchFamily="34" charset="0"/>
                <a:cs typeface="Arial" panose="020B0604020202020204" pitchFamily="34" charset="0"/>
              </a:rPr>
              <a:t>medicine.duke.edu</a:t>
            </a:r>
            <a:endParaRPr lang="en-US" sz="4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68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M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35E8E-C282-E249-ACBC-298B8A99F365}"/>
              </a:ext>
            </a:extLst>
          </p:cNvPr>
          <p:cNvPicPr>
            <a:picLocks noChangeAspect="1"/>
          </p:cNvPicPr>
          <p:nvPr userDrawn="1"/>
        </p:nvPicPr>
        <p:blipFill>
          <a:blip r:embed="rId2"/>
          <a:stretch>
            <a:fillRect/>
          </a:stretch>
        </p:blipFill>
        <p:spPr>
          <a:xfrm>
            <a:off x="3158021" y="2555017"/>
            <a:ext cx="5824614" cy="944294"/>
          </a:xfrm>
          <a:prstGeom prst="rect">
            <a:avLst/>
          </a:prstGeom>
        </p:spPr>
      </p:pic>
    </p:spTree>
    <p:extLst>
      <p:ext uri="{BB962C8B-B14F-4D97-AF65-F5344CB8AC3E}">
        <p14:creationId xmlns:p14="http://schemas.microsoft.com/office/powerpoint/2010/main" val="17633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4498-9058-C843-8CFC-713A2C98CD2F}"/>
              </a:ext>
            </a:extLst>
          </p:cNvPr>
          <p:cNvSpPr>
            <a:spLocks noGrp="1"/>
          </p:cNvSpPr>
          <p:nvPr>
            <p:ph type="title" hasCustomPrompt="1"/>
          </p:nvPr>
        </p:nvSpPr>
        <p:spPr>
          <a:xfrm>
            <a:off x="578224" y="1855694"/>
            <a:ext cx="11026588" cy="2581834"/>
          </a:xfrm>
        </p:spPr>
        <p:txBody>
          <a:bodyPr anchor="ctr"/>
          <a:lstStyle>
            <a:lvl1pPr algn="ctr">
              <a:defRPr b="1" i="0">
                <a:solidFill>
                  <a:srgbClr val="113E76"/>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50622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9D0-8EED-B246-8C50-F5D017D614A5}"/>
              </a:ext>
            </a:extLst>
          </p:cNvPr>
          <p:cNvSpPr>
            <a:spLocks noGrp="1"/>
          </p:cNvSpPr>
          <p:nvPr>
            <p:ph type="title"/>
          </p:nvPr>
        </p:nvSpPr>
        <p:spPr/>
        <p:txBody>
          <a:bodyPr>
            <a:noAutofit/>
          </a:bodyPr>
          <a:lstStyle>
            <a:lvl1pPr>
              <a:defRPr sz="4800" b="1" i="0">
                <a:solidFill>
                  <a:srgbClr val="113E7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2F3257-100E-9B41-A41F-4ED107D76AC3}"/>
              </a:ext>
            </a:extLst>
          </p:cNvPr>
          <p:cNvSpPr>
            <a:spLocks noGrp="1"/>
          </p:cNvSpPr>
          <p:nvPr>
            <p:ph idx="1"/>
          </p:nvPr>
        </p:nvSpPr>
        <p:spPr/>
        <p:txBody>
          <a:bodyPr>
            <a:noAutofit/>
          </a:bodyPr>
          <a:lstStyle>
            <a:lvl1pPr marL="463550" indent="-463550">
              <a:buFont typeface="System Font Regular"/>
              <a:buChar char="-"/>
              <a:tabLst/>
              <a:defRPr sz="3600"/>
            </a:lvl1pPr>
            <a:lvl2pPr marL="914400" indent="-457200">
              <a:buFont typeface="System Font Regular"/>
              <a:buChar char="-"/>
              <a:tabLst/>
              <a:defRPr sz="3600"/>
            </a:lvl2pPr>
            <a:lvl3pPr marL="1377950" indent="-463550">
              <a:buFont typeface="System Font Regular"/>
              <a:buChar char="-"/>
              <a:tabLst/>
              <a:defRPr sz="3600"/>
            </a:lvl3pPr>
            <a:lvl4pPr>
              <a:defRPr sz="4400"/>
            </a:lvl4pPr>
            <a:lvl5pPr>
              <a:defRPr sz="4400"/>
            </a:lvl5pPr>
          </a:lstStyle>
          <a:p>
            <a:pPr lvl="0"/>
            <a:r>
              <a:rPr lang="en-US" dirty="0"/>
              <a:t>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6F35B89D-DCAF-3E4D-BB11-524F961AA8CA}"/>
              </a:ext>
            </a:extLst>
          </p:cNvPr>
          <p:cNvSpPr>
            <a:spLocks noGrp="1"/>
          </p:cNvSpPr>
          <p:nvPr>
            <p:ph type="sldNum" sz="quarter" idx="10"/>
          </p:nvPr>
        </p:nvSpPr>
        <p:spPr/>
        <p:txBody>
          <a:bodyPr/>
          <a:lstStyle/>
          <a:p>
            <a:fld id="{7E79E839-1F00-BB49-B003-794C249859DD}" type="slidenum">
              <a:rPr lang="en-US" smtClean="0"/>
              <a:pPr/>
              <a:t>‹#›</a:t>
            </a:fld>
            <a:endParaRPr lang="en-US" dirty="0"/>
          </a:p>
        </p:txBody>
      </p:sp>
    </p:spTree>
    <p:extLst>
      <p:ext uri="{BB962C8B-B14F-4D97-AF65-F5344CB8AC3E}">
        <p14:creationId xmlns:p14="http://schemas.microsoft.com/office/powerpoint/2010/main" val="281310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logo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9D0-8EED-B246-8C50-F5D017D614A5}"/>
              </a:ext>
            </a:extLst>
          </p:cNvPr>
          <p:cNvSpPr>
            <a:spLocks noGrp="1"/>
          </p:cNvSpPr>
          <p:nvPr>
            <p:ph type="title"/>
          </p:nvPr>
        </p:nvSpPr>
        <p:spPr/>
        <p:txBody>
          <a:bodyPr>
            <a:noAutofit/>
          </a:bodyPr>
          <a:lstStyle>
            <a:lvl1pPr>
              <a:defRPr sz="4800" b="1" i="0">
                <a:solidFill>
                  <a:srgbClr val="113E7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2F3257-100E-9B41-A41F-4ED107D76AC3}"/>
              </a:ext>
            </a:extLst>
          </p:cNvPr>
          <p:cNvSpPr>
            <a:spLocks noGrp="1"/>
          </p:cNvSpPr>
          <p:nvPr>
            <p:ph idx="1"/>
          </p:nvPr>
        </p:nvSpPr>
        <p:spPr>
          <a:xfrm>
            <a:off x="838200" y="1825625"/>
            <a:ext cx="10515600" cy="4063927"/>
          </a:xfrm>
        </p:spPr>
        <p:txBody>
          <a:bodyPr>
            <a:noAutofit/>
          </a:bodyPr>
          <a:lstStyle>
            <a:lvl1pPr marL="463550" indent="-463550">
              <a:buFont typeface="System Font Regular"/>
              <a:buChar char="-"/>
              <a:tabLst/>
              <a:defRPr sz="3600"/>
            </a:lvl1pPr>
            <a:lvl2pPr marL="914400" indent="-457200">
              <a:buFont typeface="System Font Regular"/>
              <a:buChar char="-"/>
              <a:tabLst/>
              <a:defRPr sz="3600"/>
            </a:lvl2pPr>
            <a:lvl3pPr marL="1377950" indent="-463550">
              <a:buFont typeface="System Font Regular"/>
              <a:buChar char="-"/>
              <a:tabLst/>
              <a:defRPr sz="3600"/>
            </a:lvl3pPr>
            <a:lvl4pPr>
              <a:defRPr sz="4400"/>
            </a:lvl4pPr>
            <a:lvl5pPr>
              <a:defRPr sz="4400"/>
            </a:lvl5pPr>
          </a:lstStyle>
          <a:p>
            <a:pPr lvl="0"/>
            <a:r>
              <a:rPr lang="en-US" dirty="0"/>
              <a:t>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6F35B89D-DCAF-3E4D-BB11-524F961AA8CA}"/>
              </a:ext>
            </a:extLst>
          </p:cNvPr>
          <p:cNvSpPr>
            <a:spLocks noGrp="1"/>
          </p:cNvSpPr>
          <p:nvPr>
            <p:ph type="sldNum" sz="quarter" idx="10"/>
          </p:nvPr>
        </p:nvSpPr>
        <p:spPr/>
        <p:txBody>
          <a:bodyPr/>
          <a:lstStyle/>
          <a:p>
            <a:fld id="{7E79E839-1F00-BB49-B003-794C249859DD}" type="slidenum">
              <a:rPr lang="en-US" smtClean="0"/>
              <a:pPr/>
              <a:t>‹#›</a:t>
            </a:fld>
            <a:endParaRPr lang="en-US" dirty="0"/>
          </a:p>
        </p:txBody>
      </p:sp>
      <p:sp>
        <p:nvSpPr>
          <p:cNvPr id="7" name="Rectangle 6">
            <a:extLst>
              <a:ext uri="{FF2B5EF4-FFF2-40B4-BE49-F238E27FC236}">
                <a16:creationId xmlns:a16="http://schemas.microsoft.com/office/drawing/2014/main" id="{CE789172-4BC4-6045-81AF-72182A59D1A5}"/>
              </a:ext>
            </a:extLst>
          </p:cNvPr>
          <p:cNvSpPr/>
          <p:nvPr userDrawn="1"/>
        </p:nvSpPr>
        <p:spPr>
          <a:xfrm>
            <a:off x="0" y="6110868"/>
            <a:ext cx="12192000" cy="747132"/>
          </a:xfrm>
          <a:prstGeom prst="rect">
            <a:avLst/>
          </a:prstGeom>
          <a:solidFill>
            <a:srgbClr val="113E7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1661238-2A91-7748-9657-970F495EC0D7}"/>
              </a:ext>
            </a:extLst>
          </p:cNvPr>
          <p:cNvPicPr>
            <a:picLocks noChangeAspect="1"/>
          </p:cNvPicPr>
          <p:nvPr userDrawn="1"/>
        </p:nvPicPr>
        <p:blipFill>
          <a:blip r:embed="rId2"/>
          <a:stretch>
            <a:fillRect/>
          </a:stretch>
        </p:blipFill>
        <p:spPr>
          <a:xfrm>
            <a:off x="493605" y="6371526"/>
            <a:ext cx="2754351" cy="265158"/>
          </a:xfrm>
          <a:prstGeom prst="rect">
            <a:avLst/>
          </a:prstGeom>
        </p:spPr>
      </p:pic>
    </p:spTree>
    <p:extLst>
      <p:ext uri="{BB962C8B-B14F-4D97-AF65-F5344CB8AC3E}">
        <p14:creationId xmlns:p14="http://schemas.microsoft.com/office/powerpoint/2010/main" val="165999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on blue">
    <p:bg>
      <p:bgPr>
        <a:solidFill>
          <a:srgbClr val="113E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9D0-8EED-B246-8C50-F5D017D614A5}"/>
              </a:ext>
            </a:extLst>
          </p:cNvPr>
          <p:cNvSpPr>
            <a:spLocks noGrp="1"/>
          </p:cNvSpPr>
          <p:nvPr>
            <p:ph type="title"/>
          </p:nvPr>
        </p:nvSpPr>
        <p:spPr/>
        <p:txBody>
          <a:bodyPr>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2F3257-100E-9B41-A41F-4ED107D76AC3}"/>
              </a:ext>
            </a:extLst>
          </p:cNvPr>
          <p:cNvSpPr>
            <a:spLocks noGrp="1"/>
          </p:cNvSpPr>
          <p:nvPr>
            <p:ph idx="1"/>
          </p:nvPr>
        </p:nvSpPr>
        <p:spPr/>
        <p:txBody>
          <a:bodyPr>
            <a:noAutofit/>
          </a:bodyPr>
          <a:lstStyle>
            <a:lvl1pPr marL="463550" indent="-463550">
              <a:buFont typeface="System Font Regular"/>
              <a:buChar char="-"/>
              <a:tabLst/>
              <a:defRPr sz="3600">
                <a:solidFill>
                  <a:schemeClr val="bg1"/>
                </a:solidFill>
              </a:defRPr>
            </a:lvl1pPr>
            <a:lvl2pPr marL="914400" indent="-457200">
              <a:buFont typeface="System Font Regular"/>
              <a:buChar char="-"/>
              <a:tabLst/>
              <a:defRPr sz="3600">
                <a:solidFill>
                  <a:schemeClr val="bg1"/>
                </a:solidFill>
              </a:defRPr>
            </a:lvl2pPr>
            <a:lvl3pPr marL="1377950" indent="-463550">
              <a:buFont typeface="System Font Regular"/>
              <a:buChar char="-"/>
              <a:tabLst/>
              <a:defRPr sz="3600">
                <a:solidFill>
                  <a:schemeClr val="bg1"/>
                </a:solidFill>
              </a:defRPr>
            </a:lvl3pPr>
            <a:lvl4pPr>
              <a:defRPr sz="4400"/>
            </a:lvl4pPr>
            <a:lvl5pPr>
              <a:defRPr sz="4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2693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9D0-8EED-B246-8C50-F5D017D614A5}"/>
              </a:ext>
            </a:extLst>
          </p:cNvPr>
          <p:cNvSpPr>
            <a:spLocks noGrp="1"/>
          </p:cNvSpPr>
          <p:nvPr>
            <p:ph type="title"/>
          </p:nvPr>
        </p:nvSpPr>
        <p:spPr/>
        <p:txBody>
          <a:bodyPr>
            <a:noAutofit/>
          </a:bodyPr>
          <a:lstStyle>
            <a:lvl1pPr>
              <a:defRPr sz="4800" b="1" i="0">
                <a:solidFill>
                  <a:srgbClr val="113E7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2F3257-100E-9B41-A41F-4ED107D76AC3}"/>
              </a:ext>
            </a:extLst>
          </p:cNvPr>
          <p:cNvSpPr>
            <a:spLocks noGrp="1"/>
          </p:cNvSpPr>
          <p:nvPr>
            <p:ph idx="1"/>
          </p:nvPr>
        </p:nvSpPr>
        <p:spPr>
          <a:xfrm>
            <a:off x="838200" y="1825625"/>
            <a:ext cx="7571509" cy="4351338"/>
          </a:xfrm>
        </p:spPr>
        <p:txBody>
          <a:bodyPr>
            <a:noAutofit/>
          </a:bodyPr>
          <a:lstStyle>
            <a:lvl1pPr marL="463550" indent="-463550">
              <a:buFont typeface="System Font Regular"/>
              <a:buChar char="-"/>
              <a:tabLst/>
              <a:defRPr sz="3600"/>
            </a:lvl1pPr>
            <a:lvl2pPr marL="914400" indent="-457200">
              <a:buFont typeface="System Font Regular"/>
              <a:buChar char="-"/>
              <a:tabLst/>
              <a:defRPr sz="3600"/>
            </a:lvl2pPr>
            <a:lvl3pPr marL="1377950" indent="-463550">
              <a:buFont typeface="System Font Regular"/>
              <a:buChar char="-"/>
              <a:tabLst/>
              <a:defRPr sz="3600"/>
            </a:lvl3pPr>
            <a:lvl4pPr>
              <a:defRPr sz="4400"/>
            </a:lvl4pPr>
            <a:lvl5pPr>
              <a:defRPr sz="4400"/>
            </a:lvl5pPr>
          </a:lstStyle>
          <a:p>
            <a:pPr lvl="0"/>
            <a:r>
              <a:rPr lang="en-US" dirty="0"/>
              <a:t>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545662B8-5B31-DF4C-B77A-28186A3A397C}"/>
              </a:ext>
            </a:extLst>
          </p:cNvPr>
          <p:cNvSpPr>
            <a:spLocks noGrp="1"/>
          </p:cNvSpPr>
          <p:nvPr>
            <p:ph type="body" sz="quarter" idx="10" hasCustomPrompt="1"/>
          </p:nvPr>
        </p:nvSpPr>
        <p:spPr>
          <a:xfrm>
            <a:off x="8589963" y="4627418"/>
            <a:ext cx="2867025" cy="1549545"/>
          </a:xfrm>
        </p:spPr>
        <p:txBody>
          <a:bodyPr anchor="b">
            <a:normAutofit/>
          </a:bodyPr>
          <a:lstStyle>
            <a:lvl1pPr marL="0" indent="0" algn="r">
              <a:lnSpc>
                <a:spcPct val="100000"/>
              </a:lnSpc>
              <a:buNone/>
              <a:defRPr sz="2000">
                <a:solidFill>
                  <a:schemeClr val="tx1">
                    <a:lumMod val="50000"/>
                    <a:lumOff val="50000"/>
                  </a:schemeClr>
                </a:solidFill>
              </a:defRPr>
            </a:lvl1pPr>
          </a:lstStyle>
          <a:p>
            <a:pPr lvl="0"/>
            <a:r>
              <a:rPr lang="en-US" dirty="0"/>
              <a:t>Citation here over multiple lines if necessary</a:t>
            </a:r>
          </a:p>
        </p:txBody>
      </p:sp>
      <p:sp>
        <p:nvSpPr>
          <p:cNvPr id="4" name="Slide Number Placeholder 3">
            <a:extLst>
              <a:ext uri="{FF2B5EF4-FFF2-40B4-BE49-F238E27FC236}">
                <a16:creationId xmlns:a16="http://schemas.microsoft.com/office/drawing/2014/main" id="{789A91EA-87B5-224C-8F23-1D4C5D2DCBFA}"/>
              </a:ext>
            </a:extLst>
          </p:cNvPr>
          <p:cNvSpPr>
            <a:spLocks noGrp="1"/>
          </p:cNvSpPr>
          <p:nvPr>
            <p:ph type="sldNum" sz="quarter" idx="11"/>
          </p:nvPr>
        </p:nvSpPr>
        <p:spPr/>
        <p:txBody>
          <a:bodyPr/>
          <a:lstStyle/>
          <a:p>
            <a:fld id="{7E79E839-1F00-BB49-B003-794C249859DD}" type="slidenum">
              <a:rPr lang="en-US" smtClean="0"/>
              <a:pPr/>
              <a:t>‹#›</a:t>
            </a:fld>
            <a:endParaRPr lang="en-US" dirty="0"/>
          </a:p>
        </p:txBody>
      </p:sp>
    </p:spTree>
    <p:extLst>
      <p:ext uri="{BB962C8B-B14F-4D97-AF65-F5344CB8AC3E}">
        <p14:creationId xmlns:p14="http://schemas.microsoft.com/office/powerpoint/2010/main" val="30088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itation &amp; logo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9D0-8EED-B246-8C50-F5D017D614A5}"/>
              </a:ext>
            </a:extLst>
          </p:cNvPr>
          <p:cNvSpPr>
            <a:spLocks noGrp="1"/>
          </p:cNvSpPr>
          <p:nvPr>
            <p:ph type="title"/>
          </p:nvPr>
        </p:nvSpPr>
        <p:spPr/>
        <p:txBody>
          <a:bodyPr>
            <a:noAutofit/>
          </a:bodyPr>
          <a:lstStyle>
            <a:lvl1pPr>
              <a:defRPr sz="4800" b="1" i="0">
                <a:solidFill>
                  <a:srgbClr val="113E7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2F3257-100E-9B41-A41F-4ED107D76AC3}"/>
              </a:ext>
            </a:extLst>
          </p:cNvPr>
          <p:cNvSpPr>
            <a:spLocks noGrp="1"/>
          </p:cNvSpPr>
          <p:nvPr>
            <p:ph idx="1"/>
          </p:nvPr>
        </p:nvSpPr>
        <p:spPr>
          <a:xfrm>
            <a:off x="838200" y="1825625"/>
            <a:ext cx="7571509" cy="4148718"/>
          </a:xfrm>
        </p:spPr>
        <p:txBody>
          <a:bodyPr>
            <a:noAutofit/>
          </a:bodyPr>
          <a:lstStyle>
            <a:lvl1pPr marL="463550" indent="-463550">
              <a:buFont typeface="System Font Regular"/>
              <a:buChar char="-"/>
              <a:tabLst/>
              <a:defRPr sz="3600"/>
            </a:lvl1pPr>
            <a:lvl2pPr marL="914400" indent="-457200">
              <a:buFont typeface="System Font Regular"/>
              <a:buChar char="-"/>
              <a:tabLst/>
              <a:defRPr sz="3600"/>
            </a:lvl2pPr>
            <a:lvl3pPr marL="1377950" indent="-463550">
              <a:buFont typeface="System Font Regular"/>
              <a:buChar char="-"/>
              <a:tabLst/>
              <a:defRPr sz="3600"/>
            </a:lvl3pPr>
            <a:lvl4pPr>
              <a:defRPr sz="4400"/>
            </a:lvl4pPr>
            <a:lvl5pPr>
              <a:defRPr sz="4400"/>
            </a:lvl5pPr>
          </a:lstStyle>
          <a:p>
            <a:pPr lvl="0"/>
            <a:r>
              <a:rPr lang="en-US" dirty="0"/>
              <a:t>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545662B8-5B31-DF4C-B77A-28186A3A397C}"/>
              </a:ext>
            </a:extLst>
          </p:cNvPr>
          <p:cNvSpPr>
            <a:spLocks noGrp="1"/>
          </p:cNvSpPr>
          <p:nvPr>
            <p:ph type="body" sz="quarter" idx="10" hasCustomPrompt="1"/>
          </p:nvPr>
        </p:nvSpPr>
        <p:spPr>
          <a:xfrm>
            <a:off x="8589963" y="4627418"/>
            <a:ext cx="2867025" cy="1346925"/>
          </a:xfrm>
        </p:spPr>
        <p:txBody>
          <a:bodyPr anchor="b">
            <a:normAutofit/>
          </a:bodyPr>
          <a:lstStyle>
            <a:lvl1pPr marL="0" indent="0" algn="r">
              <a:lnSpc>
                <a:spcPct val="100000"/>
              </a:lnSpc>
              <a:buNone/>
              <a:defRPr sz="2000">
                <a:solidFill>
                  <a:schemeClr val="tx1">
                    <a:lumMod val="50000"/>
                    <a:lumOff val="50000"/>
                  </a:schemeClr>
                </a:solidFill>
              </a:defRPr>
            </a:lvl1pPr>
          </a:lstStyle>
          <a:p>
            <a:pPr lvl="0"/>
            <a:r>
              <a:rPr lang="en-US" dirty="0"/>
              <a:t>Citation here over multiple lines if necessary</a:t>
            </a:r>
          </a:p>
        </p:txBody>
      </p:sp>
      <p:sp>
        <p:nvSpPr>
          <p:cNvPr id="9" name="Rectangle 8">
            <a:extLst>
              <a:ext uri="{FF2B5EF4-FFF2-40B4-BE49-F238E27FC236}">
                <a16:creationId xmlns:a16="http://schemas.microsoft.com/office/drawing/2014/main" id="{544B33B2-966A-CD44-ACBB-704430D58303}"/>
              </a:ext>
            </a:extLst>
          </p:cNvPr>
          <p:cNvSpPr/>
          <p:nvPr userDrawn="1"/>
        </p:nvSpPr>
        <p:spPr>
          <a:xfrm>
            <a:off x="0" y="6110868"/>
            <a:ext cx="12192000" cy="747132"/>
          </a:xfrm>
          <a:prstGeom prst="rect">
            <a:avLst/>
          </a:prstGeom>
          <a:solidFill>
            <a:srgbClr val="113E7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FD3DDD4-E578-CE48-9BFF-291B0925B021}"/>
              </a:ext>
            </a:extLst>
          </p:cNvPr>
          <p:cNvPicPr>
            <a:picLocks noChangeAspect="1"/>
          </p:cNvPicPr>
          <p:nvPr userDrawn="1"/>
        </p:nvPicPr>
        <p:blipFill>
          <a:blip r:embed="rId2"/>
          <a:stretch>
            <a:fillRect/>
          </a:stretch>
        </p:blipFill>
        <p:spPr>
          <a:xfrm>
            <a:off x="493605" y="6371526"/>
            <a:ext cx="2754351" cy="265158"/>
          </a:xfrm>
          <a:prstGeom prst="rect">
            <a:avLst/>
          </a:prstGeom>
        </p:spPr>
      </p:pic>
    </p:spTree>
    <p:extLst>
      <p:ext uri="{BB962C8B-B14F-4D97-AF65-F5344CB8AC3E}">
        <p14:creationId xmlns:p14="http://schemas.microsoft.com/office/powerpoint/2010/main" val="9376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113E76"/>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AEAE45F-610B-5D44-8B34-98493F289779}"/>
              </a:ext>
            </a:extLst>
          </p:cNvPr>
          <p:cNvSpPr>
            <a:spLocks noGrp="1"/>
          </p:cNvSpPr>
          <p:nvPr>
            <p:ph type="body" sz="quarter" idx="10" hasCustomPrompt="1"/>
          </p:nvPr>
        </p:nvSpPr>
        <p:spPr>
          <a:xfrm>
            <a:off x="2383270" y="2383416"/>
            <a:ext cx="7702550" cy="1759094"/>
          </a:xfrm>
        </p:spPr>
        <p:txBody>
          <a:bodyPr lIns="0" tIns="0" rIns="0" bIns="0" anchor="ctr" anchorCtr="1">
            <a:noAutofit/>
          </a:bodyPr>
          <a:lstStyle>
            <a:lvl1pPr marL="0" indent="0">
              <a:buNone/>
              <a:defRPr sz="40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transition title</a:t>
            </a:r>
          </a:p>
        </p:txBody>
      </p:sp>
    </p:spTree>
    <p:extLst>
      <p:ext uri="{BB962C8B-B14F-4D97-AF65-F5344CB8AC3E}">
        <p14:creationId xmlns:p14="http://schemas.microsoft.com/office/powerpoint/2010/main" val="3021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bg>
      <p:bgPr>
        <a:solidFill>
          <a:srgbClr val="113E7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1207C7-EAAD-8742-9FE2-70C07BC519E6}"/>
              </a:ext>
            </a:extLst>
          </p:cNvPr>
          <p:cNvSpPr>
            <a:spLocks noGrp="1"/>
          </p:cNvSpPr>
          <p:nvPr>
            <p:ph sz="quarter" idx="10"/>
          </p:nvPr>
        </p:nvSpPr>
        <p:spPr>
          <a:xfrm>
            <a:off x="1537134" y="1192067"/>
            <a:ext cx="9380537" cy="4349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254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2F6F2-9C50-6A49-8CE9-B1FD98FFF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152F0-150E-8F4C-B84B-30CBD56BB64C}" type="slidenum">
              <a:rPr lang="en-US" smtClean="0"/>
              <a:t>‹#›</a:t>
            </a:fld>
            <a:endParaRPr lang="en-US"/>
          </a:p>
        </p:txBody>
      </p:sp>
      <p:sp>
        <p:nvSpPr>
          <p:cNvPr id="7" name="Title Placeholder 6">
            <a:extLst>
              <a:ext uri="{FF2B5EF4-FFF2-40B4-BE49-F238E27FC236}">
                <a16:creationId xmlns:a16="http://schemas.microsoft.com/office/drawing/2014/main" id="{CCD489E4-8AEB-EF4D-A34C-2C9C4BC90B8E}"/>
              </a:ext>
            </a:extLst>
          </p:cNvPr>
          <p:cNvSpPr>
            <a:spLocks noGrp="1"/>
          </p:cNvSpPr>
          <p:nvPr>
            <p:ph type="title"/>
          </p:nvPr>
        </p:nvSpPr>
        <p:spPr>
          <a:xfrm>
            <a:off x="345687" y="846388"/>
            <a:ext cx="10515600" cy="2582612"/>
          </a:xfrm>
          <a:prstGeom prst="rect">
            <a:avLst/>
          </a:prstGeom>
        </p:spPr>
        <p:txBody>
          <a:bodyPr vert="horz" lIns="91440" tIns="45720" rIns="91440" bIns="45720" rtlCol="0" anchor="b">
            <a:normAutofit/>
          </a:bodyPr>
          <a:lstStyle/>
          <a:p>
            <a:r>
              <a:rPr kumimoji="0" lang="en-US" sz="6600" b="1" i="0" u="none" strike="noStrike" kern="1200" cap="none" spc="0" normalizeH="0" baseline="0" noProof="0" dirty="0">
                <a:ln>
                  <a:noFill/>
                </a:ln>
                <a:solidFill>
                  <a:srgbClr val="113E76"/>
                </a:solidFill>
                <a:effectLst/>
                <a:uLnTx/>
                <a:uFillTx/>
                <a:latin typeface="Arial Black" panose="020B0604020202020204" pitchFamily="34" charset="0"/>
                <a:ea typeface="+mj-ea"/>
                <a:cs typeface="Arial Black" panose="020B0604020202020204" pitchFamily="34" charset="0"/>
              </a:rPr>
              <a:t>Click to edit title</a:t>
            </a:r>
            <a:endParaRPr lang="en-US" dirty="0"/>
          </a:p>
        </p:txBody>
      </p:sp>
      <p:sp>
        <p:nvSpPr>
          <p:cNvPr id="8" name="Rectangle 7">
            <a:extLst>
              <a:ext uri="{FF2B5EF4-FFF2-40B4-BE49-F238E27FC236}">
                <a16:creationId xmlns:a16="http://schemas.microsoft.com/office/drawing/2014/main" id="{BDDD21C1-8B92-DB4F-A683-ED469DEEEC93}"/>
              </a:ext>
            </a:extLst>
          </p:cNvPr>
          <p:cNvSpPr/>
          <p:nvPr userDrawn="1"/>
        </p:nvSpPr>
        <p:spPr>
          <a:xfrm>
            <a:off x="0" y="6110868"/>
            <a:ext cx="12192000" cy="747132"/>
          </a:xfrm>
          <a:prstGeom prst="rect">
            <a:avLst/>
          </a:prstGeom>
          <a:solidFill>
            <a:srgbClr val="113E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168E3C-2F73-9E47-933A-B5E7A69D01C7}"/>
              </a:ext>
            </a:extLst>
          </p:cNvPr>
          <p:cNvPicPr>
            <a:picLocks noChangeAspect="1"/>
          </p:cNvPicPr>
          <p:nvPr userDrawn="1"/>
        </p:nvPicPr>
        <p:blipFill>
          <a:blip r:embed="rId4"/>
          <a:stretch>
            <a:fillRect/>
          </a:stretch>
        </p:blipFill>
        <p:spPr>
          <a:xfrm>
            <a:off x="493605" y="6371526"/>
            <a:ext cx="2754351" cy="265158"/>
          </a:xfrm>
          <a:prstGeom prst="rect">
            <a:avLst/>
          </a:prstGeom>
        </p:spPr>
      </p:pic>
      <p:sp>
        <p:nvSpPr>
          <p:cNvPr id="12" name="Text Placeholder 11">
            <a:extLst>
              <a:ext uri="{FF2B5EF4-FFF2-40B4-BE49-F238E27FC236}">
                <a16:creationId xmlns:a16="http://schemas.microsoft.com/office/drawing/2014/main" id="{65E37089-B330-0C47-BEB5-448A70C330DB}"/>
              </a:ext>
            </a:extLst>
          </p:cNvPr>
          <p:cNvSpPr>
            <a:spLocks noGrp="1"/>
          </p:cNvSpPr>
          <p:nvPr>
            <p:ph type="body" idx="1"/>
          </p:nvPr>
        </p:nvSpPr>
        <p:spPr>
          <a:xfrm>
            <a:off x="345687" y="3674482"/>
            <a:ext cx="10515600" cy="151608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320373368"/>
      </p:ext>
    </p:extLst>
  </p:cSld>
  <p:clrMap bg1="lt1" tx1="dk1" bg2="lt2" tx2="dk2" accent1="accent1" accent2="accent2" accent3="accent3" accent4="accent4" accent5="accent5" accent6="accent6" hlink="hlink" folHlink="folHlink"/>
  <p:sldLayoutIdLst>
    <p:sldLayoutId id="2147483668" r:id="rId1"/>
    <p:sldLayoutId id="2147483670" r:id="rId2"/>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6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C50C5-789F-964F-8C7C-5C29F266C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D9978B-6EAB-804B-9DD0-AE5F25E89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4338C92-4752-4D42-B552-60B0BED57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113E76"/>
                </a:solidFill>
              </a:defRPr>
            </a:lvl1pPr>
          </a:lstStyle>
          <a:p>
            <a:fld id="{7E79E839-1F00-BB49-B003-794C249859DD}" type="slidenum">
              <a:rPr lang="en-US" smtClean="0"/>
              <a:pPr/>
              <a:t>‹#›</a:t>
            </a:fld>
            <a:endParaRPr lang="en-US" dirty="0"/>
          </a:p>
        </p:txBody>
      </p:sp>
    </p:spTree>
    <p:extLst>
      <p:ext uri="{BB962C8B-B14F-4D97-AF65-F5344CB8AC3E}">
        <p14:creationId xmlns:p14="http://schemas.microsoft.com/office/powerpoint/2010/main" val="1383952729"/>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66" r:id="rId3"/>
    <p:sldLayoutId id="2147483665" r:id="rId4"/>
    <p:sldLayoutId id="2147483672" r:id="rId5"/>
    <p:sldLayoutId id="2147483661" r:id="rId6"/>
    <p:sldLayoutId id="2147483664" r:id="rId7"/>
    <p:sldLayoutId id="2147483669" r:id="rId8"/>
    <p:sldLayoutId id="2147483663" r:id="rId9"/>
    <p:sldLayoutId id="2147483662" r:id="rId10"/>
  </p:sldLayoutIdLst>
  <p:txStyles>
    <p:titleStyle>
      <a:lvl1pPr algn="l" defTabSz="914400" rtl="0" eaLnBrk="1" latinLnBrk="0" hangingPunct="1">
        <a:lnSpc>
          <a:spcPct val="90000"/>
        </a:lnSpc>
        <a:spcBef>
          <a:spcPct val="0"/>
        </a:spcBef>
        <a:buNone/>
        <a:defRPr sz="4800" b="1" i="0" kern="1200">
          <a:solidFill>
            <a:srgbClr val="113E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medicine.duke.edu/research/research-administration/research-process/proposal-review-and-submission" TargetMode="External"/><Relationship Id="rId2" Type="http://schemas.openxmlformats.org/officeDocument/2006/relationships/hyperlink" Target="https://mrh.duke.edu/my_research_home_portal/intent_to_submi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myresearchpath.duke.edu/updates/duke-guidance-appropriate-designation-senior-and-key-personnel-sponsored-projec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NULL"/><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0.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image" Target="NULL"/><Relationship Id="rId11" Type="http://schemas.openxmlformats.org/officeDocument/2006/relationships/customXml" Target="../ink/ink5.xml"/><Relationship Id="rId24" Type="http://schemas.openxmlformats.org/officeDocument/2006/relationships/image" Target="NUL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customXml" Target="../ink/ink9.xm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hyperlink" Target="https://duke.account.box.com/login?redirect_url=https%3A%2F%2Fduke.app.box.com%2Fs%2Fbun8qf7lydevbvaortol6bpaddrz1b7f" TargetMode="External"/><Relationship Id="rId2" Type="http://schemas.openxmlformats.org/officeDocument/2006/relationships/hyperlink" Target="https://grants.nih.gov/grants/how-to-apply-application-guide/forms-g/general/g.240-r&amp;r-seniorkey-person-profile-(expanded)-form.htm#Senior" TargetMode="External"/><Relationship Id="rId1" Type="http://schemas.openxmlformats.org/officeDocument/2006/relationships/slideLayout" Target="../slideLayouts/slideLayout4.xml"/><Relationship Id="rId4" Type="http://schemas.openxmlformats.org/officeDocument/2006/relationships/hyperlink" Target="https://myresearchpath.duke.edu/common-errors-proposal-development-and-how-avoid-the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medschool.duke.edu/about-us/faculty-resources/office-research-development/services/complex-research-gran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yresearchpath.duke.edu/guidance-facilities-administrative-fa-rates-and-requests-reductions-applicable-fa-rates" TargetMode="External"/><Relationship Id="rId2" Type="http://schemas.openxmlformats.org/officeDocument/2006/relationships/hyperlink" Target="https://myresearchpath.duke.edu/procedure-requesting-eligibility-serve-principal-investigator"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duke.box.com/s/bun8qf7lydevbvaortol6bpaddrz1b7f" TargetMode="External"/><Relationship Id="rId13" Type="http://schemas.openxmlformats.org/officeDocument/2006/relationships/hyperlink" Target="https://duke.box.com/s/hpcmr69jkgpm9t166z02p6hb652rg2sz" TargetMode="External"/><Relationship Id="rId18" Type="http://schemas.openxmlformats.org/officeDocument/2006/relationships/hyperlink" Target="https://duke.box.com/s/7yply1pud5p7w1hixxrml7lpshfd4ahl" TargetMode="External"/><Relationship Id="rId26" Type="http://schemas.openxmlformats.org/officeDocument/2006/relationships/hyperlink" Target="https://duke.box.com/s/9alpmalh9utf0hcsjasxpcf27c3mrywi" TargetMode="External"/><Relationship Id="rId3" Type="http://schemas.openxmlformats.org/officeDocument/2006/relationships/hyperlink" Target="https://duke.box.com/s/5y1lzs59923bywaui5qoaoa619u4crrg" TargetMode="External"/><Relationship Id="rId21" Type="http://schemas.openxmlformats.org/officeDocument/2006/relationships/hyperlink" Target="https://duke.box.com/s/610w5zv0ba5vzoqhc0pqyedj6j1q9pk2" TargetMode="External"/><Relationship Id="rId7" Type="http://schemas.openxmlformats.org/officeDocument/2006/relationships/hyperlink" Target="https://duke.box.com/s/frcfy82zq3edtkoihjupknvttyrv6pfn" TargetMode="External"/><Relationship Id="rId12" Type="http://schemas.openxmlformats.org/officeDocument/2006/relationships/hyperlink" Target="https://duke.box.com/s/zz4hh4c6p1wcuqbwx78c4n2ow5v89puc" TargetMode="External"/><Relationship Id="rId17" Type="http://schemas.openxmlformats.org/officeDocument/2006/relationships/hyperlink" Target="https://duke.box.com/s/p48nsvp7w5xxwzg8cf371uwynfcz6gyi" TargetMode="External"/><Relationship Id="rId25" Type="http://schemas.openxmlformats.org/officeDocument/2006/relationships/hyperlink" Target="https://duke.box.com/s/22u8pd3actzgtmre6ovm2y9ftp8hoif1" TargetMode="External"/><Relationship Id="rId2" Type="http://schemas.openxmlformats.org/officeDocument/2006/relationships/hyperlink" Target="https://duke.box.com/s/lcwpdjrby346r8gl3x0l8ysvekqobuz7" TargetMode="External"/><Relationship Id="rId16" Type="http://schemas.openxmlformats.org/officeDocument/2006/relationships/hyperlink" Target="https://duke.box.com/s/heks6jq5clz2cf25llf81fb0h76593gs" TargetMode="External"/><Relationship Id="rId20" Type="http://schemas.openxmlformats.org/officeDocument/2006/relationships/hyperlink" Target="https://duke.box.com/s/le79xan7xyowiz3naa67wi76u9d1lbfr" TargetMode="External"/><Relationship Id="rId1" Type="http://schemas.openxmlformats.org/officeDocument/2006/relationships/slideLayout" Target="../slideLayouts/slideLayout4.xml"/><Relationship Id="rId6" Type="http://schemas.openxmlformats.org/officeDocument/2006/relationships/hyperlink" Target="https://duke.box.com/s/bjxi2cez9nsa0sp9zqzuo96xvxki1w07" TargetMode="External"/><Relationship Id="rId11" Type="http://schemas.openxmlformats.org/officeDocument/2006/relationships/hyperlink" Target="https://duke.box.com/s/2tlxasjql69w4zk2j6jaklegl7hkpw3h" TargetMode="External"/><Relationship Id="rId24" Type="http://schemas.openxmlformats.org/officeDocument/2006/relationships/hyperlink" Target="https://duke.box.com/s/4utn98bfam0yzdxt5p1w72l1nci19f1s" TargetMode="External"/><Relationship Id="rId5" Type="http://schemas.openxmlformats.org/officeDocument/2006/relationships/hyperlink" Target="https://duke.box.com/s/um219ralgiaxyjddee3tfoa6qwv58lwv" TargetMode="External"/><Relationship Id="rId15" Type="http://schemas.openxmlformats.org/officeDocument/2006/relationships/hyperlink" Target="https://duke.box.com/s/u3g8l5l10lwozlrrkzxpwoxxix4dd1h2" TargetMode="External"/><Relationship Id="rId23" Type="http://schemas.openxmlformats.org/officeDocument/2006/relationships/hyperlink" Target="https://duke.box.com/s/ddtx66vomvl0idkjuah76wq4zc5yphfv" TargetMode="External"/><Relationship Id="rId10" Type="http://schemas.openxmlformats.org/officeDocument/2006/relationships/hyperlink" Target="https://duke.box.com/s/aiuxjusci96ir9xjpf8bc1lm6guh0wrs" TargetMode="External"/><Relationship Id="rId19" Type="http://schemas.openxmlformats.org/officeDocument/2006/relationships/hyperlink" Target="https://duke.box.com/s/6qy1ow1s81mpsxcuw8qkxmsdw9upnh1b" TargetMode="External"/><Relationship Id="rId4" Type="http://schemas.openxmlformats.org/officeDocument/2006/relationships/hyperlink" Target="https://duke.box.com/s/b73hyge0jt91fkln8x9j32i39mpmj9kf" TargetMode="External"/><Relationship Id="rId9" Type="http://schemas.openxmlformats.org/officeDocument/2006/relationships/hyperlink" Target="https://duke.box.com/s/pmpt7uhp3uh6yo2hwv0hahnhfo929ntk" TargetMode="External"/><Relationship Id="rId14" Type="http://schemas.openxmlformats.org/officeDocument/2006/relationships/hyperlink" Target="https://myresearchpath.duke.edu/facilities-and-resources-repository" TargetMode="External"/><Relationship Id="rId22" Type="http://schemas.openxmlformats.org/officeDocument/2006/relationships/hyperlink" Target="https://duke.box.com/s/0rtstqkvmu4ppqyev80lqz00pwnxb4bf" TargetMode="External"/><Relationship Id="rId27" Type="http://schemas.openxmlformats.org/officeDocument/2006/relationships/hyperlink" Target="https://duke.box.com/s/g74obw4eht9n0iivwipliu304izx5ez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mrh.duke.edu/my_research_home_portal/intent_to_submi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B838B4-F29B-2240-B906-D7A8702AD1C4}"/>
              </a:ext>
            </a:extLst>
          </p:cNvPr>
          <p:cNvSpPr>
            <a:spLocks noGrp="1"/>
          </p:cNvSpPr>
          <p:nvPr>
            <p:ph type="title"/>
          </p:nvPr>
        </p:nvSpPr>
        <p:spPr/>
        <p:txBody>
          <a:bodyPr>
            <a:normAutofit/>
          </a:bodyPr>
          <a:lstStyle/>
          <a:p>
            <a:pPr algn="ctr"/>
            <a:r>
              <a:rPr lang="en-US" sz="4000" dirty="0"/>
              <a:t>Working with Duke Research Administration and Central Offices</a:t>
            </a:r>
            <a:endParaRPr lang="en-US" sz="2000" dirty="0"/>
          </a:p>
        </p:txBody>
      </p:sp>
      <p:sp>
        <p:nvSpPr>
          <p:cNvPr id="6" name="Text Placeholder 5">
            <a:extLst>
              <a:ext uri="{FF2B5EF4-FFF2-40B4-BE49-F238E27FC236}">
                <a16:creationId xmlns:a16="http://schemas.microsoft.com/office/drawing/2014/main" id="{CC3C24DF-BC84-40F8-A58F-3ADFA15474BC}"/>
              </a:ext>
            </a:extLst>
          </p:cNvPr>
          <p:cNvSpPr>
            <a:spLocks noGrp="1"/>
          </p:cNvSpPr>
          <p:nvPr>
            <p:ph type="body" sz="quarter" idx="11"/>
          </p:nvPr>
        </p:nvSpPr>
        <p:spPr/>
        <p:txBody>
          <a:bodyPr>
            <a:normAutofit/>
          </a:bodyPr>
          <a:lstStyle/>
          <a:p>
            <a:r>
              <a:rPr lang="en-US" dirty="0"/>
              <a:t>Presented by:</a:t>
            </a:r>
          </a:p>
        </p:txBody>
      </p:sp>
      <p:sp>
        <p:nvSpPr>
          <p:cNvPr id="8" name="Text Placeholder 7">
            <a:extLst>
              <a:ext uri="{FF2B5EF4-FFF2-40B4-BE49-F238E27FC236}">
                <a16:creationId xmlns:a16="http://schemas.microsoft.com/office/drawing/2014/main" id="{460575EF-A8E5-468D-9D88-3595745D7999}"/>
              </a:ext>
            </a:extLst>
          </p:cNvPr>
          <p:cNvSpPr>
            <a:spLocks noGrp="1"/>
          </p:cNvSpPr>
          <p:nvPr>
            <p:ph type="body" sz="quarter" idx="12"/>
          </p:nvPr>
        </p:nvSpPr>
        <p:spPr>
          <a:xfrm>
            <a:off x="424064" y="4349798"/>
            <a:ext cx="10840284" cy="1414897"/>
          </a:xfrm>
        </p:spPr>
        <p:txBody>
          <a:bodyPr>
            <a:normAutofit/>
          </a:bodyPr>
          <a:lstStyle/>
          <a:p>
            <a:r>
              <a:rPr lang="en-US" dirty="0"/>
              <a:t>Dr. Denise Y. Wynn, Administrative Director, Department of Medicine-Research Administration</a:t>
            </a:r>
          </a:p>
          <a:p>
            <a:endParaRPr lang="en-US" dirty="0"/>
          </a:p>
          <a:p>
            <a:r>
              <a:rPr lang="en-US" dirty="0"/>
              <a:t>May 28, 2025</a:t>
            </a:r>
          </a:p>
        </p:txBody>
      </p:sp>
    </p:spTree>
    <p:extLst>
      <p:ext uri="{BB962C8B-B14F-4D97-AF65-F5344CB8AC3E}">
        <p14:creationId xmlns:p14="http://schemas.microsoft.com/office/powerpoint/2010/main" val="147737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21DC-A53C-4EE0-B984-40882DA2BA39}"/>
              </a:ext>
            </a:extLst>
          </p:cNvPr>
          <p:cNvSpPr>
            <a:spLocks noGrp="1"/>
          </p:cNvSpPr>
          <p:nvPr>
            <p:ph type="title"/>
          </p:nvPr>
        </p:nvSpPr>
        <p:spPr>
          <a:xfrm>
            <a:off x="838200" y="365125"/>
            <a:ext cx="10840278" cy="1325563"/>
          </a:xfrm>
        </p:spPr>
        <p:txBody>
          <a:bodyPr/>
          <a:lstStyle/>
          <a:p>
            <a:r>
              <a:rPr lang="en-US" dirty="0"/>
              <a:t>Importance of I2S and Proposal Intake Form</a:t>
            </a:r>
          </a:p>
        </p:txBody>
      </p:sp>
      <p:sp>
        <p:nvSpPr>
          <p:cNvPr id="3" name="Content Placeholder 2">
            <a:extLst>
              <a:ext uri="{FF2B5EF4-FFF2-40B4-BE49-F238E27FC236}">
                <a16:creationId xmlns:a16="http://schemas.microsoft.com/office/drawing/2014/main" id="{D3A0FFD9-441C-4CE9-A04F-D8007CA2D28D}"/>
              </a:ext>
            </a:extLst>
          </p:cNvPr>
          <p:cNvSpPr>
            <a:spLocks noGrp="1"/>
          </p:cNvSpPr>
          <p:nvPr>
            <p:ph idx="1"/>
          </p:nvPr>
        </p:nvSpPr>
        <p:spPr>
          <a:xfrm>
            <a:off x="671804" y="1825625"/>
            <a:ext cx="10681996" cy="466725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DA07FB18-5D4A-4522-940E-CBE15CCAD4CC}"/>
              </a:ext>
            </a:extLst>
          </p:cNvPr>
          <p:cNvSpPr/>
          <p:nvPr/>
        </p:nvSpPr>
        <p:spPr>
          <a:xfrm>
            <a:off x="999392" y="1907931"/>
            <a:ext cx="2338754" cy="30421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Intent to Submit (I2S) </a:t>
            </a:r>
          </a:p>
          <a:p>
            <a:pPr algn="ctr"/>
            <a:r>
              <a:rPr lang="en-US" dirty="0"/>
              <a:t>alerts Department of Submission</a:t>
            </a:r>
          </a:p>
        </p:txBody>
      </p:sp>
      <p:sp>
        <p:nvSpPr>
          <p:cNvPr id="5" name="Rectangle: Rounded Corners 4">
            <a:extLst>
              <a:ext uri="{FF2B5EF4-FFF2-40B4-BE49-F238E27FC236}">
                <a16:creationId xmlns:a16="http://schemas.microsoft.com/office/drawing/2014/main" id="{73CF7FA4-18F3-4B6E-9025-5E7C9AA99504}"/>
              </a:ext>
            </a:extLst>
          </p:cNvPr>
          <p:cNvSpPr/>
          <p:nvPr/>
        </p:nvSpPr>
        <p:spPr>
          <a:xfrm>
            <a:off x="3543299" y="1907931"/>
            <a:ext cx="2338754" cy="30421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Proposal Intake Form </a:t>
            </a:r>
          </a:p>
          <a:p>
            <a:pPr algn="ctr"/>
            <a:r>
              <a:rPr lang="en-US" dirty="0"/>
              <a:t>Has Detailed Information for Submission</a:t>
            </a:r>
          </a:p>
        </p:txBody>
      </p:sp>
      <p:sp>
        <p:nvSpPr>
          <p:cNvPr id="6" name="Rectangle: Rounded Corners 5">
            <a:extLst>
              <a:ext uri="{FF2B5EF4-FFF2-40B4-BE49-F238E27FC236}">
                <a16:creationId xmlns:a16="http://schemas.microsoft.com/office/drawing/2014/main" id="{7BECC39E-BFCA-46B5-8D3D-D13BCCDED350}"/>
              </a:ext>
            </a:extLst>
          </p:cNvPr>
          <p:cNvSpPr/>
          <p:nvPr/>
        </p:nvSpPr>
        <p:spPr>
          <a:xfrm>
            <a:off x="7845669" y="1907931"/>
            <a:ext cx="2338754" cy="3042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can be pushed into Sponsored Projects System (SPS) Record</a:t>
            </a:r>
          </a:p>
        </p:txBody>
      </p:sp>
      <p:sp>
        <p:nvSpPr>
          <p:cNvPr id="7" name="Arrow: Right 6">
            <a:extLst>
              <a:ext uri="{FF2B5EF4-FFF2-40B4-BE49-F238E27FC236}">
                <a16:creationId xmlns:a16="http://schemas.microsoft.com/office/drawing/2014/main" id="{FF63B0EE-E696-41FD-B67B-A1EA3B6C45C9}"/>
              </a:ext>
            </a:extLst>
          </p:cNvPr>
          <p:cNvSpPr/>
          <p:nvPr/>
        </p:nvSpPr>
        <p:spPr>
          <a:xfrm>
            <a:off x="6169268" y="3222381"/>
            <a:ext cx="1603132" cy="795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93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33F0F-5B19-4083-803E-6445C3DA9F75}"/>
              </a:ext>
            </a:extLst>
          </p:cNvPr>
          <p:cNvSpPr>
            <a:spLocks noGrp="1"/>
          </p:cNvSpPr>
          <p:nvPr>
            <p:ph type="body" sz="quarter" idx="10"/>
          </p:nvPr>
        </p:nvSpPr>
        <p:spPr>
          <a:xfrm>
            <a:off x="1513840" y="2383416"/>
            <a:ext cx="8571980" cy="1759094"/>
          </a:xfrm>
        </p:spPr>
        <p:txBody>
          <a:bodyPr/>
          <a:lstStyle/>
          <a:p>
            <a:r>
              <a:rPr lang="en-US" dirty="0"/>
              <a:t>Department of Medicine Process</a:t>
            </a:r>
          </a:p>
        </p:txBody>
      </p:sp>
    </p:spTree>
    <p:extLst>
      <p:ext uri="{BB962C8B-B14F-4D97-AF65-F5344CB8AC3E}">
        <p14:creationId xmlns:p14="http://schemas.microsoft.com/office/powerpoint/2010/main" val="215210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1B36-4371-48F4-9478-63CB9D08D5B4}"/>
              </a:ext>
            </a:extLst>
          </p:cNvPr>
          <p:cNvSpPr>
            <a:spLocks noGrp="1"/>
          </p:cNvSpPr>
          <p:nvPr>
            <p:ph type="title"/>
          </p:nvPr>
        </p:nvSpPr>
        <p:spPr>
          <a:xfrm>
            <a:off x="185057" y="152839"/>
            <a:ext cx="10515600" cy="1325563"/>
          </a:xfrm>
        </p:spPr>
        <p:txBody>
          <a:bodyPr/>
          <a:lstStyle/>
          <a:p>
            <a:r>
              <a:rPr lang="en-US" sz="4400" dirty="0"/>
              <a:t>How to Begin a Proposal</a:t>
            </a:r>
          </a:p>
        </p:txBody>
      </p:sp>
      <p:sp>
        <p:nvSpPr>
          <p:cNvPr id="3" name="Content Placeholder 2">
            <a:extLst>
              <a:ext uri="{FF2B5EF4-FFF2-40B4-BE49-F238E27FC236}">
                <a16:creationId xmlns:a16="http://schemas.microsoft.com/office/drawing/2014/main" id="{6859378D-1B90-482A-A975-4618A5DC0223}"/>
              </a:ext>
            </a:extLst>
          </p:cNvPr>
          <p:cNvSpPr>
            <a:spLocks noGrp="1"/>
          </p:cNvSpPr>
          <p:nvPr>
            <p:ph idx="1"/>
          </p:nvPr>
        </p:nvSpPr>
        <p:spPr>
          <a:xfrm>
            <a:off x="539621" y="1166381"/>
            <a:ext cx="10515600" cy="4063927"/>
          </a:xfrm>
        </p:spPr>
        <p:txBody>
          <a:bodyPr/>
          <a:lstStyle/>
          <a:p>
            <a:pPr marL="0" indent="0">
              <a:buNone/>
            </a:pPr>
            <a:r>
              <a:rPr lang="en-US" sz="2400" dirty="0"/>
              <a:t>Submit an </a:t>
            </a:r>
            <a:r>
              <a:rPr lang="en-US" sz="2400" dirty="0">
                <a:hlinkClick r:id="rId2"/>
              </a:rPr>
              <a:t>Intent to Submit </a:t>
            </a:r>
            <a:r>
              <a:rPr lang="en-US" sz="2400" dirty="0"/>
              <a:t>(I2S) AND the Proposal Intake Form </a:t>
            </a:r>
            <a:r>
              <a:rPr lang="en-US" sz="2400" dirty="0">
                <a:solidFill>
                  <a:srgbClr val="FF0000"/>
                </a:solidFill>
              </a:rPr>
              <a:t>early</a:t>
            </a:r>
          </a:p>
          <a:p>
            <a:r>
              <a:rPr lang="en-US" sz="2400" b="1" dirty="0"/>
              <a:t>At least 60 business days</a:t>
            </a:r>
            <a:r>
              <a:rPr lang="en-US" sz="2400" dirty="0"/>
              <a:t> </a:t>
            </a:r>
            <a:r>
              <a:rPr lang="en-US" sz="2400" dirty="0">
                <a:solidFill>
                  <a:srgbClr val="FF0000"/>
                </a:solidFill>
              </a:rPr>
              <a:t>prior</a:t>
            </a:r>
            <a:r>
              <a:rPr lang="en-US" sz="2400" dirty="0"/>
              <a:t> to sponsor submission deadline for large proposals, such as proposals with subcontracts or international components (e.g. Federal contracts).</a:t>
            </a:r>
          </a:p>
          <a:p>
            <a:r>
              <a:rPr lang="en-US" sz="2400" b="1" dirty="0"/>
              <a:t>4-6 months</a:t>
            </a:r>
            <a:r>
              <a:rPr lang="en-US" sz="2400" dirty="0"/>
              <a:t> prior to sponsor submission deadline for complex proposals such as complex center grants, institutional training grants and cooperative agreements</a:t>
            </a:r>
          </a:p>
          <a:p>
            <a:r>
              <a:rPr lang="en-US" sz="1800" dirty="0" err="1">
                <a:hlinkClick r:id="rId3"/>
              </a:rPr>
              <a:t>DoM-RA</a:t>
            </a:r>
            <a:r>
              <a:rPr lang="en-US" sz="1800" dirty="0">
                <a:hlinkClick r:id="rId3"/>
              </a:rPr>
              <a:t> Proposal Review and Submission Procedures</a:t>
            </a:r>
            <a:endParaRPr lang="en-US" sz="1800" dirty="0"/>
          </a:p>
          <a:p>
            <a:pPr marL="0" indent="0">
              <a:buNone/>
            </a:pPr>
            <a:r>
              <a:rPr lang="en-US" sz="2800" dirty="0"/>
              <a:t>Use the Proposal Calculator to Help with Deadlines</a:t>
            </a:r>
          </a:p>
          <a:p>
            <a:pPr marL="0" indent="0">
              <a:buNone/>
            </a:pPr>
            <a:endParaRPr lang="en-US" sz="2800" dirty="0"/>
          </a:p>
        </p:txBody>
      </p:sp>
    </p:spTree>
    <p:extLst>
      <p:ext uri="{BB962C8B-B14F-4D97-AF65-F5344CB8AC3E}">
        <p14:creationId xmlns:p14="http://schemas.microsoft.com/office/powerpoint/2010/main" val="388771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E159-3368-4D64-B798-7DEF5983CE07}"/>
              </a:ext>
            </a:extLst>
          </p:cNvPr>
          <p:cNvSpPr>
            <a:spLocks noGrp="1"/>
          </p:cNvSpPr>
          <p:nvPr>
            <p:ph type="title"/>
          </p:nvPr>
        </p:nvSpPr>
        <p:spPr>
          <a:xfrm>
            <a:off x="162187" y="120673"/>
            <a:ext cx="10515600" cy="839599"/>
          </a:xfrm>
        </p:spPr>
        <p:txBody>
          <a:bodyPr/>
          <a:lstStyle/>
          <a:p>
            <a:r>
              <a:rPr lang="en-US" sz="4400" dirty="0"/>
              <a:t>Proposal Calculator</a:t>
            </a:r>
          </a:p>
        </p:txBody>
      </p:sp>
      <p:sp>
        <p:nvSpPr>
          <p:cNvPr id="9" name="TextBox 8">
            <a:extLst>
              <a:ext uri="{FF2B5EF4-FFF2-40B4-BE49-F238E27FC236}">
                <a16:creationId xmlns:a16="http://schemas.microsoft.com/office/drawing/2014/main" id="{692FE060-1B3C-4422-B629-AC12810A7E95}"/>
              </a:ext>
            </a:extLst>
          </p:cNvPr>
          <p:cNvSpPr txBox="1"/>
          <p:nvPr/>
        </p:nvSpPr>
        <p:spPr>
          <a:xfrm>
            <a:off x="66413" y="1193343"/>
            <a:ext cx="2374084" cy="646331"/>
          </a:xfrm>
          <a:prstGeom prst="rect">
            <a:avLst/>
          </a:prstGeom>
          <a:noFill/>
        </p:spPr>
        <p:txBody>
          <a:bodyPr wrap="square" rtlCol="0">
            <a:spAutoFit/>
          </a:bodyPr>
          <a:lstStyle/>
          <a:p>
            <a:r>
              <a:rPr lang="en-US" dirty="0">
                <a:solidFill>
                  <a:srgbClr val="FF0000"/>
                </a:solidFill>
              </a:rPr>
              <a:t>Standard Proposal</a:t>
            </a:r>
          </a:p>
          <a:p>
            <a:endParaRPr lang="en-US" dirty="0"/>
          </a:p>
        </p:txBody>
      </p:sp>
      <p:sp>
        <p:nvSpPr>
          <p:cNvPr id="10" name="TextBox 9">
            <a:extLst>
              <a:ext uri="{FF2B5EF4-FFF2-40B4-BE49-F238E27FC236}">
                <a16:creationId xmlns:a16="http://schemas.microsoft.com/office/drawing/2014/main" id="{A5C7558F-7AAA-4E4E-8EA0-F933BD450ACB}"/>
              </a:ext>
            </a:extLst>
          </p:cNvPr>
          <p:cNvSpPr txBox="1"/>
          <p:nvPr/>
        </p:nvSpPr>
        <p:spPr>
          <a:xfrm>
            <a:off x="87385" y="3071275"/>
            <a:ext cx="5451447" cy="646331"/>
          </a:xfrm>
          <a:prstGeom prst="rect">
            <a:avLst/>
          </a:prstGeom>
          <a:noFill/>
        </p:spPr>
        <p:txBody>
          <a:bodyPr wrap="square" rtlCol="0">
            <a:spAutoFit/>
          </a:bodyPr>
          <a:lstStyle/>
          <a:p>
            <a:r>
              <a:rPr lang="en-US" dirty="0">
                <a:solidFill>
                  <a:srgbClr val="0066FF"/>
                </a:solidFill>
              </a:rPr>
              <a:t>Complex Proposal &amp; Proposals with Subrecipients</a:t>
            </a:r>
          </a:p>
          <a:p>
            <a:endParaRPr lang="en-US" dirty="0"/>
          </a:p>
        </p:txBody>
      </p:sp>
      <p:sp>
        <p:nvSpPr>
          <p:cNvPr id="4" name="Content Placeholder 3">
            <a:extLst>
              <a:ext uri="{FF2B5EF4-FFF2-40B4-BE49-F238E27FC236}">
                <a16:creationId xmlns:a16="http://schemas.microsoft.com/office/drawing/2014/main" id="{A56ED322-9AEE-45A7-93F9-F44BB6347EB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BA3A19E-5956-43B4-B768-EECF2B44FD94}"/>
              </a:ext>
            </a:extLst>
          </p:cNvPr>
          <p:cNvPicPr>
            <a:picLocks noChangeAspect="1"/>
          </p:cNvPicPr>
          <p:nvPr/>
        </p:nvPicPr>
        <p:blipFill>
          <a:blip r:embed="rId2"/>
          <a:stretch>
            <a:fillRect/>
          </a:stretch>
        </p:blipFill>
        <p:spPr>
          <a:xfrm>
            <a:off x="2200712" y="862240"/>
            <a:ext cx="9745755" cy="2194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B163608-75DF-4635-A9D2-8295DC82A44C}"/>
              </a:ext>
            </a:extLst>
          </p:cNvPr>
          <p:cNvPicPr>
            <a:picLocks noChangeAspect="1"/>
          </p:cNvPicPr>
          <p:nvPr/>
        </p:nvPicPr>
        <p:blipFill>
          <a:blip r:embed="rId3"/>
          <a:stretch>
            <a:fillRect/>
          </a:stretch>
        </p:blipFill>
        <p:spPr>
          <a:xfrm>
            <a:off x="2200711" y="3429000"/>
            <a:ext cx="9745755" cy="254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762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DCD28-0F1C-4AE8-B21C-49C8E9F5F77F}"/>
              </a:ext>
            </a:extLst>
          </p:cNvPr>
          <p:cNvSpPr>
            <a:spLocks noGrp="1"/>
          </p:cNvSpPr>
          <p:nvPr>
            <p:ph type="body" sz="quarter" idx="10"/>
          </p:nvPr>
        </p:nvSpPr>
        <p:spPr/>
        <p:txBody>
          <a:bodyPr/>
          <a:lstStyle/>
          <a:p>
            <a:r>
              <a:rPr lang="en-US" dirty="0"/>
              <a:t>Proposal Questions</a:t>
            </a:r>
          </a:p>
        </p:txBody>
      </p:sp>
    </p:spTree>
    <p:extLst>
      <p:ext uri="{BB962C8B-B14F-4D97-AF65-F5344CB8AC3E}">
        <p14:creationId xmlns:p14="http://schemas.microsoft.com/office/powerpoint/2010/main" val="392545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2251-E900-4315-A3D7-F120FD482F8C}"/>
              </a:ext>
            </a:extLst>
          </p:cNvPr>
          <p:cNvSpPr>
            <a:spLocks noGrp="1"/>
          </p:cNvSpPr>
          <p:nvPr>
            <p:ph type="title"/>
          </p:nvPr>
        </p:nvSpPr>
        <p:spPr>
          <a:xfrm>
            <a:off x="343249" y="105066"/>
            <a:ext cx="10515600" cy="1325563"/>
          </a:xfrm>
        </p:spPr>
        <p:txBody>
          <a:bodyPr/>
          <a:lstStyle/>
          <a:p>
            <a:r>
              <a:rPr lang="en-US" dirty="0"/>
              <a:t>Key Personnel</a:t>
            </a:r>
          </a:p>
        </p:txBody>
      </p:sp>
      <p:sp>
        <p:nvSpPr>
          <p:cNvPr id="3" name="Content Placeholder 2">
            <a:extLst>
              <a:ext uri="{FF2B5EF4-FFF2-40B4-BE49-F238E27FC236}">
                <a16:creationId xmlns:a16="http://schemas.microsoft.com/office/drawing/2014/main" id="{5E52ED67-167A-44A2-85B0-D59F79DF7FEE}"/>
              </a:ext>
            </a:extLst>
          </p:cNvPr>
          <p:cNvSpPr>
            <a:spLocks noGrp="1"/>
          </p:cNvSpPr>
          <p:nvPr>
            <p:ph idx="1"/>
          </p:nvPr>
        </p:nvSpPr>
        <p:spPr>
          <a:xfrm>
            <a:off x="469084" y="1162895"/>
            <a:ext cx="10515600" cy="4944290"/>
          </a:xfrm>
        </p:spPr>
        <p:txBody>
          <a:bodyPr/>
          <a:lstStyle/>
          <a:p>
            <a:pPr marL="0" indent="0">
              <a:buNone/>
            </a:pPr>
            <a:r>
              <a:rPr lang="en-US" sz="2000" dirty="0"/>
              <a:t>The </a:t>
            </a:r>
            <a:r>
              <a:rPr lang="en-US" sz="2000" u="sng" dirty="0">
                <a:solidFill>
                  <a:srgbClr val="FF0000"/>
                </a:solidFill>
              </a:rPr>
              <a:t>Program Director(s) (in case of multiple PD/PIs</a:t>
            </a:r>
            <a:r>
              <a:rPr lang="en-US" sz="2000" u="sng" dirty="0"/>
              <a:t>), and </a:t>
            </a:r>
            <a:r>
              <a:rPr lang="en-US" sz="2000" u="sng" dirty="0">
                <a:solidFill>
                  <a:srgbClr val="FF0000"/>
                </a:solidFill>
              </a:rPr>
              <a:t>any other individuals </a:t>
            </a:r>
            <a:r>
              <a:rPr lang="en-US" sz="2000" u="sng" dirty="0"/>
              <a:t>whose contributions are critical to the development, management, and execution </a:t>
            </a:r>
            <a:r>
              <a:rPr lang="en-US" sz="2000" dirty="0"/>
              <a:t>of the Research Training Program Plan in a </a:t>
            </a:r>
            <a:r>
              <a:rPr lang="en-US" sz="2000" b="1" u="sng" dirty="0">
                <a:solidFill>
                  <a:srgbClr val="0066FF"/>
                </a:solidFill>
              </a:rPr>
              <a:t>substantive, measurable way </a:t>
            </a:r>
            <a:r>
              <a:rPr lang="en-US" sz="2000" dirty="0"/>
              <a:t>(whether or not salaries are reimbursed) should be included as senior/key persons.</a:t>
            </a:r>
          </a:p>
          <a:p>
            <a:pPr marL="0" indent="0">
              <a:buNone/>
            </a:pPr>
            <a:endParaRPr lang="en-US" sz="2000" dirty="0"/>
          </a:p>
          <a:p>
            <a:pPr marL="0" indent="0">
              <a:buNone/>
            </a:pPr>
            <a:r>
              <a:rPr lang="en-US" sz="2000" dirty="0"/>
              <a:t>Things to Consider:</a:t>
            </a:r>
          </a:p>
          <a:p>
            <a:pPr marL="457200" indent="-457200">
              <a:lnSpc>
                <a:spcPct val="100000"/>
              </a:lnSpc>
              <a:spcBef>
                <a:spcPts val="0"/>
              </a:spcBef>
              <a:buFont typeface="+mj-lt"/>
              <a:buAutoNum type="arabicPeriod"/>
            </a:pPr>
            <a:r>
              <a:rPr lang="en-US" sz="2000" dirty="0"/>
              <a:t>Senior and Key Personnel are specifically and uniquely important to the project and have a specific skill set that is difficult to replace. </a:t>
            </a:r>
          </a:p>
          <a:p>
            <a:pPr marL="457200" indent="-457200">
              <a:lnSpc>
                <a:spcPct val="100000"/>
              </a:lnSpc>
              <a:spcBef>
                <a:spcPts val="0"/>
              </a:spcBef>
              <a:buFont typeface="+mj-lt"/>
              <a:buAutoNum type="arabicPeriod"/>
            </a:pPr>
            <a:r>
              <a:rPr lang="en-US" sz="2000" dirty="0"/>
              <a:t>The individual (and Duke) is responsible for fulfilling the role AND the effort. </a:t>
            </a:r>
          </a:p>
          <a:p>
            <a:pPr marL="457200" indent="-457200">
              <a:lnSpc>
                <a:spcPct val="100000"/>
              </a:lnSpc>
              <a:spcBef>
                <a:spcPts val="0"/>
              </a:spcBef>
              <a:buFont typeface="+mj-lt"/>
              <a:buAutoNum type="arabicPeriod"/>
            </a:pPr>
            <a:r>
              <a:rPr lang="en-US" sz="2000" dirty="0"/>
              <a:t>Changes to the Senior and Key Personnel designations won’t happen with the click of a button. </a:t>
            </a:r>
          </a:p>
          <a:p>
            <a:pPr marL="0" indent="0">
              <a:lnSpc>
                <a:spcPct val="100000"/>
              </a:lnSpc>
              <a:spcBef>
                <a:spcPts val="0"/>
              </a:spcBef>
              <a:buNone/>
            </a:pPr>
            <a:r>
              <a:rPr lang="en-US" sz="2000" dirty="0">
                <a:hlinkClick r:id="rId3"/>
              </a:rPr>
              <a:t>https://myresearchpath.duke.edu/updates/duke-guidance-appropriate-designation-senior-and-key-personnel-sponsored-projects</a:t>
            </a:r>
            <a:endParaRPr lang="en-US" sz="2000" dirty="0"/>
          </a:p>
          <a:p>
            <a:pPr marL="0" indent="0">
              <a:lnSpc>
                <a:spcPct val="100000"/>
              </a:lnSpc>
              <a:spcBef>
                <a:spcPts val="0"/>
              </a:spcBef>
              <a:buNone/>
            </a:pPr>
            <a:endParaRPr lang="en-US" sz="2000" dirty="0"/>
          </a:p>
        </p:txBody>
      </p:sp>
    </p:spTree>
    <p:extLst>
      <p:ext uri="{BB962C8B-B14F-4D97-AF65-F5344CB8AC3E}">
        <p14:creationId xmlns:p14="http://schemas.microsoft.com/office/powerpoint/2010/main" val="370715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BC53-4BC7-44B3-A2A8-D459FF4BE384}"/>
              </a:ext>
            </a:extLst>
          </p:cNvPr>
          <p:cNvSpPr>
            <a:spLocks noGrp="1"/>
          </p:cNvSpPr>
          <p:nvPr>
            <p:ph type="title"/>
          </p:nvPr>
        </p:nvSpPr>
        <p:spPr>
          <a:xfrm>
            <a:off x="548054" y="106130"/>
            <a:ext cx="10515600" cy="1325563"/>
          </a:xfrm>
        </p:spPr>
        <p:txBody>
          <a:bodyPr/>
          <a:lstStyle/>
          <a:p>
            <a:r>
              <a:rPr lang="en-US" dirty="0"/>
              <a:t>Human Subjects Involved?</a:t>
            </a:r>
          </a:p>
        </p:txBody>
      </p:sp>
      <p:graphicFrame>
        <p:nvGraphicFramePr>
          <p:cNvPr id="6" name="Table 5">
            <a:extLst>
              <a:ext uri="{FF2B5EF4-FFF2-40B4-BE49-F238E27FC236}">
                <a16:creationId xmlns:a16="http://schemas.microsoft.com/office/drawing/2014/main" id="{176D0FF3-6531-4488-AD5D-4FA6EB51E579}"/>
              </a:ext>
            </a:extLst>
          </p:cNvPr>
          <p:cNvGraphicFramePr>
            <a:graphicFrameLocks noGrp="1"/>
          </p:cNvGraphicFramePr>
          <p:nvPr>
            <p:extLst>
              <p:ext uri="{D42A27DB-BD31-4B8C-83A1-F6EECF244321}">
                <p14:modId xmlns:p14="http://schemas.microsoft.com/office/powerpoint/2010/main" val="498346289"/>
              </p:ext>
            </p:extLst>
          </p:nvPr>
        </p:nvGraphicFramePr>
        <p:xfrm>
          <a:off x="673593" y="1132448"/>
          <a:ext cx="10515600" cy="4754880"/>
        </p:xfrm>
        <a:graphic>
          <a:graphicData uri="http://schemas.openxmlformats.org/drawingml/2006/table">
            <a:tbl>
              <a:tblPr/>
              <a:tblGrid>
                <a:gridCol w="10515600">
                  <a:extLst>
                    <a:ext uri="{9D8B030D-6E8A-4147-A177-3AD203B41FA5}">
                      <a16:colId xmlns:a16="http://schemas.microsoft.com/office/drawing/2014/main" val="61134231"/>
                    </a:ext>
                  </a:extLst>
                </a:gridCol>
              </a:tblGrid>
              <a:tr h="3149405">
                <a:tc>
                  <a:txBody>
                    <a:bodyPr/>
                    <a:lstStyle/>
                    <a:p>
                      <a:pPr marL="342900" lvl="0" indent="-342900">
                        <a:buFont typeface="Arial" panose="020B0604020202020204" pitchFamily="34" charset="0"/>
                        <a:buChar char="•"/>
                      </a:pPr>
                      <a:r>
                        <a:rPr lang="en-US" sz="2400" dirty="0">
                          <a:solidFill>
                            <a:schemeClr val="tx1"/>
                          </a:solidFill>
                          <a:effectLst/>
                        </a:rPr>
                        <a:t>Will human subjects be used at any time during the project period, either at Duke or at any participating subrecipient and/or site location?</a:t>
                      </a:r>
                      <a:r>
                        <a:rPr lang="en-US" sz="2400" dirty="0">
                          <a:solidFill>
                            <a:srgbClr val="000000"/>
                          </a:solidFill>
                        </a:rPr>
                        <a:t> </a:t>
                      </a:r>
                    </a:p>
                    <a:p>
                      <a:pPr marL="342900" lvl="0" indent="-342900">
                        <a:buFont typeface="Arial" panose="020B0604020202020204" pitchFamily="34" charset="0"/>
                        <a:buChar char="•"/>
                      </a:pPr>
                      <a:endParaRPr lang="en-US" sz="2400" dirty="0">
                        <a:solidFill>
                          <a:srgbClr val="000000"/>
                        </a:solidFill>
                      </a:endParaRPr>
                    </a:p>
                    <a:p>
                      <a:pPr marL="342900" lvl="0" indent="-342900">
                        <a:buFont typeface="Arial" panose="020B0604020202020204" pitchFamily="34" charset="0"/>
                        <a:buChar char="•"/>
                      </a:pPr>
                      <a:r>
                        <a:rPr lang="en-US" sz="2400" dirty="0">
                          <a:solidFill>
                            <a:srgbClr val="000000"/>
                          </a:solidFill>
                        </a:rPr>
                        <a:t>Does the proposed research involve human specimens and/or data?	</a:t>
                      </a:r>
                    </a:p>
                    <a:p>
                      <a:pPr marL="342900" lvl="0" indent="-342900">
                        <a:buFont typeface="Arial" panose="020B0604020202020204" pitchFamily="34" charset="0"/>
                        <a:buChar char="•"/>
                      </a:pPr>
                      <a:endParaRPr lang="en-US" sz="2400" dirty="0">
                        <a:solidFill>
                          <a:srgbClr val="000000"/>
                        </a:solidFill>
                      </a:endParaRPr>
                    </a:p>
                    <a:p>
                      <a:pPr marL="342900" lvl="0" indent="-342900">
                        <a:buFont typeface="Arial" panose="020B0604020202020204" pitchFamily="34" charset="0"/>
                        <a:buChar char="•"/>
                      </a:pPr>
                      <a:r>
                        <a:rPr lang="en-US" sz="2400" dirty="0">
                          <a:solidFill>
                            <a:srgbClr val="000000"/>
                          </a:solidFill>
                        </a:rPr>
                        <a:t>Will human embryonic stem cells be used at any time during the project period?</a:t>
                      </a:r>
                    </a:p>
                    <a:p>
                      <a:pPr marL="342900" lvl="0" indent="-342900">
                        <a:buFont typeface="Arial" panose="020B0604020202020204" pitchFamily="34" charset="0"/>
                        <a:buChar char="•"/>
                      </a:pPr>
                      <a:endParaRPr lang="en-US" sz="2400" dirty="0">
                        <a:solidFill>
                          <a:srgbClr val="000000"/>
                        </a:solidFill>
                      </a:endParaRPr>
                    </a:p>
                    <a:p>
                      <a:pPr marL="342900" lvl="0" indent="-342900">
                        <a:buFont typeface="Arial" panose="020B0604020202020204" pitchFamily="34" charset="0"/>
                        <a:buChar char="•"/>
                      </a:pPr>
                      <a:r>
                        <a:rPr lang="en-US" sz="2400" dirty="0">
                          <a:solidFill>
                            <a:srgbClr val="000000"/>
                          </a:solidFill>
                        </a:rPr>
                        <a:t>Will human fetal tissue, cord blood, etc. obtained from elective abortions be used at any time during?</a:t>
                      </a:r>
                    </a:p>
                    <a:p>
                      <a:pPr lvl="0"/>
                      <a:endParaRPr lang="en-US" sz="2400" dirty="0">
                        <a:solidFill>
                          <a:srgbClr val="000000"/>
                        </a:solidFill>
                      </a:endParaRPr>
                    </a:p>
                    <a:p>
                      <a:pPr lvl="0"/>
                      <a:endParaRPr lang="en-US" sz="2400" dirty="0">
                        <a:solidFill>
                          <a:srgbClr val="000000"/>
                        </a:solidFill>
                      </a:endParaRPr>
                    </a:p>
                    <a:p>
                      <a:endParaRPr lang="en-US" dirty="0">
                        <a:solidFill>
                          <a:schemeClr val="tx1"/>
                        </a:solidFill>
                        <a:effectLst/>
                      </a:endParaRPr>
                    </a:p>
                  </a:txBody>
                  <a:tcPr anchor="ctr">
                    <a:lnL>
                      <a:noFill/>
                    </a:lnL>
                    <a:lnR>
                      <a:noFill/>
                    </a:lnR>
                    <a:lnT>
                      <a:noFill/>
                    </a:lnT>
                    <a:lnB>
                      <a:noFill/>
                    </a:lnB>
                  </a:tcPr>
                </a:tc>
                <a:extLst>
                  <a:ext uri="{0D108BD9-81ED-4DB2-BD59-A6C34878D82A}">
                    <a16:rowId xmlns:a16="http://schemas.microsoft.com/office/drawing/2014/main" val="504014027"/>
                  </a:ext>
                </a:extLst>
              </a:tr>
            </a:tbl>
          </a:graphicData>
        </a:graphic>
      </p:graphicFrame>
    </p:spTree>
    <p:extLst>
      <p:ext uri="{BB962C8B-B14F-4D97-AF65-F5344CB8AC3E}">
        <p14:creationId xmlns:p14="http://schemas.microsoft.com/office/powerpoint/2010/main" val="293342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D7B7-A0E9-48B8-9209-A8DF9D05BC38}"/>
              </a:ext>
            </a:extLst>
          </p:cNvPr>
          <p:cNvSpPr>
            <a:spLocks noGrp="1"/>
          </p:cNvSpPr>
          <p:nvPr>
            <p:ph type="title"/>
          </p:nvPr>
        </p:nvSpPr>
        <p:spPr/>
        <p:txBody>
          <a:bodyPr/>
          <a:lstStyle/>
          <a:p>
            <a:r>
              <a:rPr lang="en-US" dirty="0"/>
              <a:t>Human Subjects Continued</a:t>
            </a:r>
          </a:p>
        </p:txBody>
      </p:sp>
      <p:sp>
        <p:nvSpPr>
          <p:cNvPr id="3" name="Content Placeholder 2">
            <a:extLst>
              <a:ext uri="{FF2B5EF4-FFF2-40B4-BE49-F238E27FC236}">
                <a16:creationId xmlns:a16="http://schemas.microsoft.com/office/drawing/2014/main" id="{482D344E-203D-4E6F-902F-2367D85F5031}"/>
              </a:ext>
            </a:extLst>
          </p:cNvPr>
          <p:cNvSpPr>
            <a:spLocks noGrp="1"/>
          </p:cNvSpPr>
          <p:nvPr>
            <p:ph idx="1"/>
          </p:nvPr>
        </p:nvSpPr>
        <p:spPr>
          <a:xfrm>
            <a:off x="586407" y="1282286"/>
            <a:ext cx="11208027" cy="4800462"/>
          </a:xfrm>
        </p:spPr>
        <p:txBody>
          <a:bodyPr/>
          <a:lstStyle/>
          <a:p>
            <a:pPr marR="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Is this study using a drug or is it chart review where the subjects have already </a:t>
            </a:r>
          </a:p>
          <a:p>
            <a:pPr marL="0" indent="0">
              <a:lnSpc>
                <a:spcPct val="107000"/>
              </a:lnSpc>
              <a:spcBef>
                <a:spcPts val="0"/>
              </a:spcBef>
              <a:spcAft>
                <a:spcPts val="800"/>
              </a:spcAft>
              <a:buNone/>
            </a:pPr>
            <a:r>
              <a:rPr lang="en-US" sz="2400" dirty="0">
                <a:ea typeface="Calibri" panose="020F0502020204030204" pitchFamily="34" charset="0"/>
                <a:cs typeface="Times New Roman" panose="02020603050405020304" pitchFamily="18" charset="0"/>
              </a:rPr>
              <a:t>      consented to the use of their deidentified samples?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If yes to study drug, is it oral or infusion?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Where will the procedures/tests be performed?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Which tests will we need and are they local or central labs?  Will need CPT (</a:t>
            </a:r>
            <a:r>
              <a:rPr lang="en-US" sz="2400" dirty="0"/>
              <a:t>Current Procedural Terminology) </a:t>
            </a:r>
            <a:r>
              <a:rPr lang="en-US" sz="2400" dirty="0">
                <a:ea typeface="Calibri" panose="020F0502020204030204" pitchFamily="34" charset="0"/>
                <a:cs typeface="Times New Roman" panose="02020603050405020304" pitchFamily="18" charset="0"/>
              </a:rPr>
              <a:t>or LAB code if available and list the lab(s)  we are using.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Char char="•"/>
            </a:pPr>
            <a:r>
              <a:rPr lang="en-US" sz="2400" dirty="0"/>
              <a:t>What other procedures may be performed by the study team (i.e. screening, data entry, subject surveys, follow-up phone calls)?</a:t>
            </a: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464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2DE9-3AA9-4F9C-8A61-800CF237935B}"/>
              </a:ext>
            </a:extLst>
          </p:cNvPr>
          <p:cNvSpPr>
            <a:spLocks noGrp="1"/>
          </p:cNvSpPr>
          <p:nvPr>
            <p:ph type="title"/>
          </p:nvPr>
        </p:nvSpPr>
        <p:spPr/>
        <p:txBody>
          <a:bodyPr/>
          <a:lstStyle/>
          <a:p>
            <a:r>
              <a:rPr lang="en-US" dirty="0"/>
              <a:t>Human Subjects Questions</a:t>
            </a:r>
          </a:p>
        </p:txBody>
      </p:sp>
      <p:sp>
        <p:nvSpPr>
          <p:cNvPr id="3" name="Content Placeholder 2">
            <a:extLst>
              <a:ext uri="{FF2B5EF4-FFF2-40B4-BE49-F238E27FC236}">
                <a16:creationId xmlns:a16="http://schemas.microsoft.com/office/drawing/2014/main" id="{4C1D8EAA-F3BB-47DE-9B6F-C6B8BDCDB21B}"/>
              </a:ext>
            </a:extLst>
          </p:cNvPr>
          <p:cNvSpPr>
            <a:spLocks noGrp="1"/>
          </p:cNvSpPr>
          <p:nvPr>
            <p:ph idx="1"/>
          </p:nvPr>
        </p:nvSpPr>
        <p:spPr>
          <a:xfrm>
            <a:off x="838200" y="1397036"/>
            <a:ext cx="10515600" cy="4063927"/>
          </a:xfrm>
        </p:spPr>
        <p:txBody>
          <a:bodyPr/>
          <a:lstStyle/>
          <a:p>
            <a:pPr>
              <a:buFont typeface="Arial" panose="020B0604020202020204" pitchFamily="34" charset="0"/>
              <a:buChar char="•"/>
            </a:pPr>
            <a:r>
              <a:rPr lang="en-US" sz="2400" dirty="0"/>
              <a:t>What other departments or Core Services will we need (i.e. IDS, Radiology, Pathology, Ophthalmology, DEPRU)?</a:t>
            </a:r>
          </a:p>
          <a:p>
            <a:pPr>
              <a:buFont typeface="Arial" panose="020B0604020202020204" pitchFamily="34" charset="0"/>
              <a:buChar char="•"/>
            </a:pPr>
            <a:r>
              <a:rPr lang="en-US" sz="2400" dirty="0"/>
              <a:t>Will we need to use Pickett Road for any reason?</a:t>
            </a:r>
          </a:p>
          <a:p>
            <a:pPr>
              <a:buFont typeface="Arial" panose="020B0604020202020204" pitchFamily="34" charset="0"/>
              <a:buChar char="•"/>
            </a:pPr>
            <a:r>
              <a:rPr lang="en-US" sz="2400" dirty="0"/>
              <a:t>Will the subject samples be stored or shipped?</a:t>
            </a:r>
          </a:p>
          <a:p>
            <a:pPr>
              <a:buFont typeface="Arial" panose="020B0604020202020204" pitchFamily="34" charset="0"/>
              <a:buChar char="•"/>
            </a:pPr>
            <a:r>
              <a:rPr lang="en-US" sz="2400" dirty="0"/>
              <a:t>What are the stipends? Are we using </a:t>
            </a:r>
            <a:r>
              <a:rPr lang="en-US" sz="2400" dirty="0" err="1"/>
              <a:t>ClinCard</a:t>
            </a:r>
            <a:r>
              <a:rPr lang="en-US" sz="2400" dirty="0"/>
              <a:t>?  Who will be creating the Informed Consent Form for the subjects?</a:t>
            </a:r>
          </a:p>
          <a:p>
            <a:pPr>
              <a:buFont typeface="Arial" panose="020B0604020202020204" pitchFamily="34" charset="0"/>
              <a:buChar char="•"/>
            </a:pPr>
            <a:r>
              <a:rPr lang="en-US" sz="2400" dirty="0"/>
              <a:t>Who is the monitor?  If not done by sponsor, CQMP (Clinical Quality Management Plan) will need added to budget (effort).</a:t>
            </a:r>
          </a:p>
          <a:p>
            <a:pPr>
              <a:buFont typeface="Wingdings" panose="05000000000000000000" pitchFamily="2" charset="2"/>
              <a:buChar char="ü"/>
            </a:pPr>
            <a:endParaRPr lang="en-US" sz="2400" dirty="0"/>
          </a:p>
          <a:p>
            <a:endParaRPr lang="en-US" dirty="0"/>
          </a:p>
        </p:txBody>
      </p:sp>
    </p:spTree>
    <p:extLst>
      <p:ext uri="{BB962C8B-B14F-4D97-AF65-F5344CB8AC3E}">
        <p14:creationId xmlns:p14="http://schemas.microsoft.com/office/powerpoint/2010/main" val="54788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AB8F-209A-458B-A480-8A3A6574F5B1}"/>
              </a:ext>
            </a:extLst>
          </p:cNvPr>
          <p:cNvSpPr>
            <a:spLocks noGrp="1"/>
          </p:cNvSpPr>
          <p:nvPr>
            <p:ph type="title"/>
          </p:nvPr>
        </p:nvSpPr>
        <p:spPr/>
        <p:txBody>
          <a:bodyPr/>
          <a:lstStyle/>
          <a:p>
            <a:r>
              <a:rPr lang="en-US" dirty="0"/>
              <a:t>Human Subjects Continued</a:t>
            </a:r>
          </a:p>
        </p:txBody>
      </p:sp>
      <p:sp>
        <p:nvSpPr>
          <p:cNvPr id="3" name="Content Placeholder 2">
            <a:extLst>
              <a:ext uri="{FF2B5EF4-FFF2-40B4-BE49-F238E27FC236}">
                <a16:creationId xmlns:a16="http://schemas.microsoft.com/office/drawing/2014/main" id="{33671373-01A2-491B-B764-CFD1D38CE46D}"/>
              </a:ext>
            </a:extLst>
          </p:cNvPr>
          <p:cNvSpPr>
            <a:spLocks noGrp="1"/>
          </p:cNvSpPr>
          <p:nvPr>
            <p:ph idx="1"/>
          </p:nvPr>
        </p:nvSpPr>
        <p:spPr>
          <a:xfrm>
            <a:off x="838200" y="1537713"/>
            <a:ext cx="10515600" cy="4063927"/>
          </a:xfrm>
        </p:spPr>
        <p:txBody>
          <a:bodyPr/>
          <a:lstStyle/>
          <a:p>
            <a:pPr>
              <a:buFont typeface="Arial" panose="020B0604020202020204" pitchFamily="34" charset="0"/>
              <a:buChar char="•"/>
            </a:pPr>
            <a:r>
              <a:rPr lang="en-US" sz="2400" dirty="0"/>
              <a:t>How much time does the PI invest in meetings and talks with the sponsor to get this study going?</a:t>
            </a:r>
          </a:p>
          <a:p>
            <a:pPr>
              <a:buFont typeface="Arial" panose="020B0604020202020204" pitchFamily="34" charset="0"/>
              <a:buChar char="•"/>
            </a:pPr>
            <a:r>
              <a:rPr lang="en-US" sz="2400" dirty="0"/>
              <a:t>How much CRC (Clinical Research Coordinator)/data entry time will be required to get quotes, have meetings, and set up site selection visits? Schedule meeting with lead CRC to determine total effort per visit.</a:t>
            </a:r>
          </a:p>
          <a:p>
            <a:pPr>
              <a:buFont typeface="Arial" panose="020B0604020202020204" pitchFamily="34" charset="0"/>
              <a:buChar char="•"/>
            </a:pPr>
            <a:r>
              <a:rPr lang="en-US" sz="2400" dirty="0"/>
              <a:t>How much regulatory time is needed to get protocol approval?</a:t>
            </a:r>
          </a:p>
          <a:p>
            <a:pPr>
              <a:buFont typeface="Arial" panose="020B0604020202020204" pitchFamily="34" charset="0"/>
              <a:buChar char="•"/>
            </a:pPr>
            <a:r>
              <a:rPr lang="en-US" sz="2400" dirty="0"/>
              <a:t>Assistant Research Practice Manager (ARPM) effort will be added to each budget with human subjects</a:t>
            </a:r>
          </a:p>
          <a:p>
            <a:pPr marL="0" indent="0">
              <a:buNone/>
            </a:pPr>
            <a:r>
              <a:rPr lang="en-US" sz="2400" dirty="0"/>
              <a:t> </a:t>
            </a:r>
          </a:p>
          <a:p>
            <a:endParaRPr lang="en-US" dirty="0"/>
          </a:p>
        </p:txBody>
      </p:sp>
    </p:spTree>
    <p:extLst>
      <p:ext uri="{BB962C8B-B14F-4D97-AF65-F5344CB8AC3E}">
        <p14:creationId xmlns:p14="http://schemas.microsoft.com/office/powerpoint/2010/main" val="401645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7620B8E-BF79-44A5-A869-ADB19B5B81A0}"/>
              </a:ext>
            </a:extLst>
          </p:cNvPr>
          <p:cNvSpPr/>
          <p:nvPr/>
        </p:nvSpPr>
        <p:spPr>
          <a:xfrm>
            <a:off x="8199110" y="1848707"/>
            <a:ext cx="3341503" cy="42249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FA55C28-485A-4A4D-99B7-7447C9547F15}"/>
              </a:ext>
            </a:extLst>
          </p:cNvPr>
          <p:cNvSpPr/>
          <p:nvPr/>
        </p:nvSpPr>
        <p:spPr>
          <a:xfrm>
            <a:off x="4299126" y="1848707"/>
            <a:ext cx="3423676" cy="42249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E19D3F5-E94D-4885-92AA-38C497B8AA65}"/>
              </a:ext>
            </a:extLst>
          </p:cNvPr>
          <p:cNvSpPr/>
          <p:nvPr/>
        </p:nvSpPr>
        <p:spPr>
          <a:xfrm>
            <a:off x="564508" y="1848707"/>
            <a:ext cx="3372375" cy="4224922"/>
          </a:xfrm>
          <a:prstGeom prst="roundRect">
            <a:avLst/>
          </a:prstGeom>
          <a:solidFill>
            <a:srgbClr val="ED9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E014A-0539-4372-ABF3-8FFB1DA889C4}"/>
              </a:ext>
            </a:extLst>
          </p:cNvPr>
          <p:cNvSpPr>
            <a:spLocks noGrp="1"/>
          </p:cNvSpPr>
          <p:nvPr>
            <p:ph type="title"/>
          </p:nvPr>
        </p:nvSpPr>
        <p:spPr>
          <a:xfrm>
            <a:off x="465589" y="84956"/>
            <a:ext cx="10515600" cy="1325563"/>
          </a:xfrm>
        </p:spPr>
        <p:txBody>
          <a:bodyPr/>
          <a:lstStyle/>
          <a:p>
            <a:r>
              <a:rPr lang="en-US" dirty="0"/>
              <a:t>Where to Find Resources</a:t>
            </a:r>
          </a:p>
        </p:txBody>
      </p:sp>
      <p:sp>
        <p:nvSpPr>
          <p:cNvPr id="3" name="Content Placeholder 2">
            <a:extLst>
              <a:ext uri="{FF2B5EF4-FFF2-40B4-BE49-F238E27FC236}">
                <a16:creationId xmlns:a16="http://schemas.microsoft.com/office/drawing/2014/main" id="{99134072-CD54-425F-BF8B-270AC941EC33}"/>
              </a:ext>
            </a:extLst>
          </p:cNvPr>
          <p:cNvSpPr>
            <a:spLocks noGrp="1"/>
          </p:cNvSpPr>
          <p:nvPr>
            <p:ph idx="1"/>
          </p:nvPr>
        </p:nvSpPr>
        <p:spPr>
          <a:xfrm>
            <a:off x="465589" y="1103422"/>
            <a:ext cx="10515600" cy="4063927"/>
          </a:xfrm>
        </p:spPr>
        <p:txBody>
          <a:bodyPr/>
          <a:lstStyle/>
          <a:p>
            <a:r>
              <a:rPr lang="en-US" dirty="0"/>
              <a:t>On MyResearchHome (MRH)</a:t>
            </a:r>
          </a:p>
          <a:p>
            <a:endParaRPr lang="en-US" dirty="0"/>
          </a:p>
        </p:txBody>
      </p:sp>
      <p:pic>
        <p:nvPicPr>
          <p:cNvPr id="4" name="Picture 3">
            <a:extLst>
              <a:ext uri="{FF2B5EF4-FFF2-40B4-BE49-F238E27FC236}">
                <a16:creationId xmlns:a16="http://schemas.microsoft.com/office/drawing/2014/main" id="{5F88D283-0375-4FF5-A637-1C6AB8B9D7E2}"/>
              </a:ext>
            </a:extLst>
          </p:cNvPr>
          <p:cNvPicPr>
            <a:picLocks noChangeAspect="1"/>
          </p:cNvPicPr>
          <p:nvPr/>
        </p:nvPicPr>
        <p:blipFill>
          <a:blip r:embed="rId2"/>
          <a:stretch>
            <a:fillRect/>
          </a:stretch>
        </p:blipFill>
        <p:spPr>
          <a:xfrm>
            <a:off x="1100983" y="2681110"/>
            <a:ext cx="2336643" cy="3073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5829701-F07D-4A7C-A0D6-2C5B07030CA9}"/>
              </a:ext>
            </a:extLst>
          </p:cNvPr>
          <p:cNvPicPr>
            <a:picLocks noChangeAspect="1"/>
          </p:cNvPicPr>
          <p:nvPr/>
        </p:nvPicPr>
        <p:blipFill>
          <a:blip r:embed="rId3"/>
          <a:stretch>
            <a:fillRect/>
          </a:stretch>
        </p:blipFill>
        <p:spPr>
          <a:xfrm>
            <a:off x="4942206" y="2681110"/>
            <a:ext cx="2307588" cy="3073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40D87D2-0350-4489-92C9-A5933BA3E99A}"/>
              </a:ext>
            </a:extLst>
          </p:cNvPr>
          <p:cNvPicPr>
            <a:picLocks noChangeAspect="1"/>
          </p:cNvPicPr>
          <p:nvPr/>
        </p:nvPicPr>
        <p:blipFill>
          <a:blip r:embed="rId4"/>
          <a:stretch>
            <a:fillRect/>
          </a:stretch>
        </p:blipFill>
        <p:spPr>
          <a:xfrm>
            <a:off x="8782051" y="2681110"/>
            <a:ext cx="2336643" cy="3054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98620AF-B0C8-498D-B605-D31B618263F1}"/>
              </a:ext>
            </a:extLst>
          </p:cNvPr>
          <p:cNvSpPr txBox="1"/>
          <p:nvPr/>
        </p:nvSpPr>
        <p:spPr>
          <a:xfrm>
            <a:off x="8637874" y="1918799"/>
            <a:ext cx="2419758" cy="646331"/>
          </a:xfrm>
          <a:prstGeom prst="rect">
            <a:avLst/>
          </a:prstGeom>
          <a:noFill/>
        </p:spPr>
        <p:txBody>
          <a:bodyPr wrap="square" rtlCol="0">
            <a:spAutoFit/>
          </a:bodyPr>
          <a:lstStyle/>
          <a:p>
            <a:pPr algn="ctr"/>
            <a:r>
              <a:rPr lang="en-US" dirty="0"/>
              <a:t>Ask Questions &amp; Connect</a:t>
            </a:r>
          </a:p>
        </p:txBody>
      </p:sp>
      <p:sp>
        <p:nvSpPr>
          <p:cNvPr id="8" name="TextBox 7">
            <a:extLst>
              <a:ext uri="{FF2B5EF4-FFF2-40B4-BE49-F238E27FC236}">
                <a16:creationId xmlns:a16="http://schemas.microsoft.com/office/drawing/2014/main" id="{9D443B53-E930-4BEA-8DF1-5C3F840188C0}"/>
              </a:ext>
            </a:extLst>
          </p:cNvPr>
          <p:cNvSpPr txBox="1"/>
          <p:nvPr/>
        </p:nvSpPr>
        <p:spPr>
          <a:xfrm>
            <a:off x="4750634" y="1975440"/>
            <a:ext cx="2419758" cy="584775"/>
          </a:xfrm>
          <a:prstGeom prst="rect">
            <a:avLst/>
          </a:prstGeom>
          <a:noFill/>
        </p:spPr>
        <p:txBody>
          <a:bodyPr wrap="square" rtlCol="0">
            <a:spAutoFit/>
          </a:bodyPr>
          <a:lstStyle/>
          <a:p>
            <a:pPr algn="ctr"/>
            <a:r>
              <a:rPr lang="en-US" sz="1600" dirty="0"/>
              <a:t>Find Collaborators using Keywords or Name</a:t>
            </a:r>
          </a:p>
        </p:txBody>
      </p:sp>
      <p:sp>
        <p:nvSpPr>
          <p:cNvPr id="9" name="TextBox 8">
            <a:extLst>
              <a:ext uri="{FF2B5EF4-FFF2-40B4-BE49-F238E27FC236}">
                <a16:creationId xmlns:a16="http://schemas.microsoft.com/office/drawing/2014/main" id="{A2FC57B5-0EEC-41EA-90CB-B3402E16EAAF}"/>
              </a:ext>
            </a:extLst>
          </p:cNvPr>
          <p:cNvSpPr txBox="1"/>
          <p:nvPr/>
        </p:nvSpPr>
        <p:spPr>
          <a:xfrm>
            <a:off x="1040817" y="1954723"/>
            <a:ext cx="2419758" cy="646331"/>
          </a:xfrm>
          <a:prstGeom prst="rect">
            <a:avLst/>
          </a:prstGeom>
          <a:noFill/>
        </p:spPr>
        <p:txBody>
          <a:bodyPr wrap="square" rtlCol="0">
            <a:spAutoFit/>
          </a:bodyPr>
          <a:lstStyle/>
          <a:p>
            <a:pPr algn="ctr"/>
            <a:r>
              <a:rPr lang="en-US" dirty="0"/>
              <a:t>Find Processes and Procedures</a:t>
            </a:r>
          </a:p>
        </p:txBody>
      </p:sp>
    </p:spTree>
    <p:extLst>
      <p:ext uri="{BB962C8B-B14F-4D97-AF65-F5344CB8AC3E}">
        <p14:creationId xmlns:p14="http://schemas.microsoft.com/office/powerpoint/2010/main" val="40897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504B-5572-4D5C-AF08-733F20B555F3}"/>
              </a:ext>
            </a:extLst>
          </p:cNvPr>
          <p:cNvSpPr>
            <a:spLocks noGrp="1"/>
          </p:cNvSpPr>
          <p:nvPr>
            <p:ph type="title"/>
          </p:nvPr>
        </p:nvSpPr>
        <p:spPr>
          <a:xfrm>
            <a:off x="194388" y="94537"/>
            <a:ext cx="10515600" cy="1325563"/>
          </a:xfrm>
        </p:spPr>
        <p:txBody>
          <a:bodyPr/>
          <a:lstStyle/>
          <a:p>
            <a:r>
              <a:rPr lang="en-US" dirty="0"/>
              <a:t>Budget Tips</a:t>
            </a:r>
          </a:p>
        </p:txBody>
      </p:sp>
      <p:sp>
        <p:nvSpPr>
          <p:cNvPr id="3" name="Text Placeholder 2">
            <a:extLst>
              <a:ext uri="{FF2B5EF4-FFF2-40B4-BE49-F238E27FC236}">
                <a16:creationId xmlns:a16="http://schemas.microsoft.com/office/drawing/2014/main" id="{17D26656-2C8E-4F00-9E92-A2C554FCCDD7}"/>
              </a:ext>
            </a:extLst>
          </p:cNvPr>
          <p:cNvSpPr>
            <a:spLocks noGrp="1"/>
          </p:cNvSpPr>
          <p:nvPr>
            <p:ph type="body" sz="quarter" idx="11"/>
          </p:nvPr>
        </p:nvSpPr>
        <p:spPr>
          <a:xfrm>
            <a:off x="642256" y="1159468"/>
            <a:ext cx="11355356" cy="5418614"/>
          </a:xfrm>
        </p:spPr>
        <p:txBody>
          <a:bodyPr>
            <a:normAutofit fontScale="55000" lnSpcReduction="20000"/>
          </a:bodyPr>
          <a:lstStyle/>
          <a:p>
            <a:pPr marL="514350" indent="-514350">
              <a:buFont typeface="Wingdings" panose="05000000000000000000" pitchFamily="2" charset="2"/>
              <a:buChar char="ü"/>
            </a:pPr>
            <a:r>
              <a:rPr lang="en-US" sz="5100" dirty="0"/>
              <a:t>Complete the budget </a:t>
            </a:r>
            <a:r>
              <a:rPr lang="en-US" sz="5100" dirty="0">
                <a:solidFill>
                  <a:srgbClr val="FF0000"/>
                </a:solidFill>
              </a:rPr>
              <a:t>early</a:t>
            </a:r>
            <a:r>
              <a:rPr lang="en-US" sz="5100" dirty="0"/>
              <a:t> to avoid delays	</a:t>
            </a:r>
          </a:p>
          <a:p>
            <a:pPr marL="514350" indent="-514350">
              <a:buFont typeface="Wingdings" panose="05000000000000000000" pitchFamily="2" charset="2"/>
              <a:buChar char="ü"/>
            </a:pPr>
            <a:r>
              <a:rPr lang="en-US" sz="5100" dirty="0"/>
              <a:t>Personnel added to the budget must be approved by their Home Department twice (2X)</a:t>
            </a:r>
          </a:p>
          <a:p>
            <a:r>
              <a:rPr lang="en-US" sz="5100" dirty="0"/>
              <a:t>	1.For salary approval </a:t>
            </a:r>
          </a:p>
          <a:p>
            <a:r>
              <a:rPr lang="en-US" sz="5100" dirty="0"/>
              <a:t>	2.When the proposal is routed</a:t>
            </a:r>
          </a:p>
          <a:p>
            <a:pPr marL="457200" indent="-457200">
              <a:buFont typeface="Wingdings" panose="05000000000000000000" pitchFamily="2" charset="2"/>
              <a:buChar char="ü"/>
            </a:pPr>
            <a:r>
              <a:rPr lang="en-US" sz="5100" dirty="0"/>
              <a:t>Assistant Research Practice Manager (ARPM) effort will be added to each budget with human subjects</a:t>
            </a:r>
          </a:p>
          <a:p>
            <a:pPr marL="457200" indent="-457200">
              <a:buFont typeface="Wingdings" panose="05000000000000000000" pitchFamily="2" charset="2"/>
              <a:buChar char="ü"/>
            </a:pPr>
            <a:r>
              <a:rPr lang="en-US" sz="5100" dirty="0"/>
              <a:t>Changing the budget close to the deadline increases the risk of your application not being submitted.</a:t>
            </a:r>
          </a:p>
          <a:p>
            <a:pPr marL="457200" indent="-457200">
              <a:buFont typeface="Wingdings" panose="05000000000000000000" pitchFamily="2" charset="2"/>
              <a:buChar char="ü"/>
            </a:pPr>
            <a:endParaRPr lang="en-US" sz="5100" dirty="0"/>
          </a:p>
          <a:p>
            <a:r>
              <a:rPr lang="en-US" sz="5100" dirty="0">
                <a:solidFill>
                  <a:srgbClr val="002060"/>
                </a:solidFill>
              </a:rPr>
              <a:t>Let’s look at an example (1 PI, 8 Investigators, 6 other personnel)</a:t>
            </a:r>
          </a:p>
          <a:p>
            <a:endParaRPr lang="en-US" dirty="0"/>
          </a:p>
          <a:p>
            <a:r>
              <a:rPr lang="en-US" dirty="0"/>
              <a:t>	</a:t>
            </a:r>
          </a:p>
        </p:txBody>
      </p:sp>
    </p:spTree>
    <p:extLst>
      <p:ext uri="{BB962C8B-B14F-4D97-AF65-F5344CB8AC3E}">
        <p14:creationId xmlns:p14="http://schemas.microsoft.com/office/powerpoint/2010/main" val="305224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1613-6029-4D4A-8767-699ADA9CAB3A}"/>
              </a:ext>
            </a:extLst>
          </p:cNvPr>
          <p:cNvSpPr>
            <a:spLocks noGrp="1"/>
          </p:cNvSpPr>
          <p:nvPr>
            <p:ph type="title"/>
          </p:nvPr>
        </p:nvSpPr>
        <p:spPr>
          <a:xfrm>
            <a:off x="284285" y="343388"/>
            <a:ext cx="3707423" cy="1325563"/>
          </a:xfrm>
        </p:spPr>
        <p:txBody>
          <a:bodyPr/>
          <a:lstStyle/>
          <a:p>
            <a:r>
              <a:rPr lang="en-US" dirty="0"/>
              <a:t>Personnel Approvals</a:t>
            </a:r>
          </a:p>
        </p:txBody>
      </p:sp>
      <p:pic>
        <p:nvPicPr>
          <p:cNvPr id="4" name="Content Placeholder 3">
            <a:extLst>
              <a:ext uri="{FF2B5EF4-FFF2-40B4-BE49-F238E27FC236}">
                <a16:creationId xmlns:a16="http://schemas.microsoft.com/office/drawing/2014/main" id="{F5F06083-8A73-4067-BB61-7DCAC468F7C8}"/>
              </a:ext>
            </a:extLst>
          </p:cNvPr>
          <p:cNvPicPr>
            <a:picLocks noGrp="1" noChangeAspect="1"/>
          </p:cNvPicPr>
          <p:nvPr>
            <p:ph idx="1"/>
          </p:nvPr>
        </p:nvPicPr>
        <p:blipFill>
          <a:blip r:embed="rId2"/>
          <a:stretch>
            <a:fillRect/>
          </a:stretch>
        </p:blipFill>
        <p:spPr>
          <a:xfrm>
            <a:off x="4896744" y="365125"/>
            <a:ext cx="7143157" cy="5903790"/>
          </a:xfrm>
          <a:prstGeom prst="rect">
            <a:avLst/>
          </a:prstGeom>
        </p:spPr>
      </p:pic>
      <p:sp>
        <p:nvSpPr>
          <p:cNvPr id="6" name="TextBox 5">
            <a:extLst>
              <a:ext uri="{FF2B5EF4-FFF2-40B4-BE49-F238E27FC236}">
                <a16:creationId xmlns:a16="http://schemas.microsoft.com/office/drawing/2014/main" id="{D383C4F2-FCFA-429A-B1F9-58E3C691E0E9}"/>
              </a:ext>
            </a:extLst>
          </p:cNvPr>
          <p:cNvSpPr txBox="1"/>
          <p:nvPr/>
        </p:nvSpPr>
        <p:spPr>
          <a:xfrm>
            <a:off x="176418" y="1929289"/>
            <a:ext cx="4369205" cy="3416320"/>
          </a:xfrm>
          <a:prstGeom prst="rect">
            <a:avLst/>
          </a:prstGeom>
          <a:noFill/>
        </p:spPr>
        <p:txBody>
          <a:bodyPr wrap="square" rtlCol="0">
            <a:spAutoFit/>
          </a:bodyPr>
          <a:lstStyle/>
          <a:p>
            <a:r>
              <a:rPr lang="en-US" dirty="0">
                <a:solidFill>
                  <a:schemeClr val="bg1"/>
                </a:solidFill>
              </a:rPr>
              <a:t>For personnel outside of Medicine, the home department has to approve each person.</a:t>
            </a:r>
          </a:p>
          <a:p>
            <a:endParaRPr lang="en-US" dirty="0">
              <a:solidFill>
                <a:schemeClr val="bg1"/>
              </a:solidFill>
            </a:endParaRPr>
          </a:p>
          <a:p>
            <a:r>
              <a:rPr lang="en-US" dirty="0">
                <a:solidFill>
                  <a:schemeClr val="bg1"/>
                </a:solidFill>
              </a:rPr>
              <a:t>For example: Surgery, Population Health, Pediatrics, DOCR need to approve the people listed from their departments</a:t>
            </a:r>
          </a:p>
          <a:p>
            <a:endParaRPr lang="en-US" dirty="0">
              <a:solidFill>
                <a:schemeClr val="bg1"/>
              </a:solidFill>
            </a:endParaRPr>
          </a:p>
          <a:p>
            <a:r>
              <a:rPr lang="en-US" dirty="0">
                <a:solidFill>
                  <a:schemeClr val="bg1"/>
                </a:solidFill>
              </a:rPr>
              <a:t>Additionally, this proposal will need to be approved through all of those departments, and then back to Medicine PRIOR to going to ORA</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CE784FB-8A4A-4D4A-A321-6624909DAA7A}"/>
                  </a:ext>
                </a:extLst>
              </p14:cNvPr>
              <p14:cNvContentPartPr/>
              <p14:nvPr/>
            </p14:nvContentPartPr>
            <p14:xfrm>
              <a:off x="5085228" y="1324925"/>
              <a:ext cx="1857240" cy="57960"/>
            </p14:xfrm>
          </p:contentPart>
        </mc:Choice>
        <mc:Fallback xmlns="">
          <p:pic>
            <p:nvPicPr>
              <p:cNvPr id="3" name="Ink 2">
                <a:extLst>
                  <a:ext uri="{FF2B5EF4-FFF2-40B4-BE49-F238E27FC236}">
                    <a16:creationId xmlns:a16="http://schemas.microsoft.com/office/drawing/2014/main" id="{ECE784FB-8A4A-4D4A-A321-6624909DAA7A}"/>
                  </a:ext>
                </a:extLst>
              </p:cNvPr>
              <p:cNvPicPr/>
              <p:nvPr/>
            </p:nvPicPr>
            <p:blipFill>
              <a:blip r:embed="rId4"/>
              <a:stretch>
                <a:fillRect/>
              </a:stretch>
            </p:blipFill>
            <p:spPr>
              <a:xfrm>
                <a:off x="5049228" y="1252925"/>
                <a:ext cx="1928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F967F9D-E4EC-463E-A6B6-EAF8D9D5A3DC}"/>
                  </a:ext>
                </a:extLst>
              </p14:cNvPr>
              <p14:cNvContentPartPr/>
              <p14:nvPr/>
            </p14:nvContentPartPr>
            <p14:xfrm>
              <a:off x="5047788" y="942245"/>
              <a:ext cx="1894680" cy="67680"/>
            </p14:xfrm>
          </p:contentPart>
        </mc:Choice>
        <mc:Fallback xmlns="">
          <p:pic>
            <p:nvPicPr>
              <p:cNvPr id="7" name="Ink 6">
                <a:extLst>
                  <a:ext uri="{FF2B5EF4-FFF2-40B4-BE49-F238E27FC236}">
                    <a16:creationId xmlns:a16="http://schemas.microsoft.com/office/drawing/2014/main" id="{BF967F9D-E4EC-463E-A6B6-EAF8D9D5A3DC}"/>
                  </a:ext>
                </a:extLst>
              </p:cNvPr>
              <p:cNvPicPr/>
              <p:nvPr/>
            </p:nvPicPr>
            <p:blipFill>
              <a:blip r:embed="rId6"/>
              <a:stretch>
                <a:fillRect/>
              </a:stretch>
            </p:blipFill>
            <p:spPr>
              <a:xfrm>
                <a:off x="5011788" y="870245"/>
                <a:ext cx="1966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89FCC01-0F2E-489C-83C6-D287F4787858}"/>
                  </a:ext>
                </a:extLst>
              </p14:cNvPr>
              <p14:cNvContentPartPr/>
              <p14:nvPr/>
            </p14:nvContentPartPr>
            <p14:xfrm>
              <a:off x="5047788" y="2441285"/>
              <a:ext cx="1838520" cy="41040"/>
            </p14:xfrm>
          </p:contentPart>
        </mc:Choice>
        <mc:Fallback xmlns="">
          <p:pic>
            <p:nvPicPr>
              <p:cNvPr id="8" name="Ink 7">
                <a:extLst>
                  <a:ext uri="{FF2B5EF4-FFF2-40B4-BE49-F238E27FC236}">
                    <a16:creationId xmlns:a16="http://schemas.microsoft.com/office/drawing/2014/main" id="{289FCC01-0F2E-489C-83C6-D287F4787858}"/>
                  </a:ext>
                </a:extLst>
              </p:cNvPr>
              <p:cNvPicPr/>
              <p:nvPr/>
            </p:nvPicPr>
            <p:blipFill>
              <a:blip r:embed="rId8"/>
              <a:stretch>
                <a:fillRect/>
              </a:stretch>
            </p:blipFill>
            <p:spPr>
              <a:xfrm>
                <a:off x="5011788" y="2369285"/>
                <a:ext cx="1910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91ACCA2-2E1C-490C-BB0D-D2F9A2503B43}"/>
                  </a:ext>
                </a:extLst>
              </p14:cNvPr>
              <p14:cNvContentPartPr/>
              <p14:nvPr/>
            </p14:nvContentPartPr>
            <p14:xfrm>
              <a:off x="5075868" y="3284405"/>
              <a:ext cx="1819800" cy="59760"/>
            </p14:xfrm>
          </p:contentPart>
        </mc:Choice>
        <mc:Fallback xmlns="">
          <p:pic>
            <p:nvPicPr>
              <p:cNvPr id="9" name="Ink 8">
                <a:extLst>
                  <a:ext uri="{FF2B5EF4-FFF2-40B4-BE49-F238E27FC236}">
                    <a16:creationId xmlns:a16="http://schemas.microsoft.com/office/drawing/2014/main" id="{E91ACCA2-2E1C-490C-BB0D-D2F9A2503B43}"/>
                  </a:ext>
                </a:extLst>
              </p:cNvPr>
              <p:cNvPicPr/>
              <p:nvPr/>
            </p:nvPicPr>
            <p:blipFill>
              <a:blip r:embed="rId10"/>
              <a:stretch>
                <a:fillRect/>
              </a:stretch>
            </p:blipFill>
            <p:spPr>
              <a:xfrm>
                <a:off x="5039868" y="3212405"/>
                <a:ext cx="1891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63FDB3E-0B9D-46E3-AC24-25F7115DFBC6}"/>
                  </a:ext>
                </a:extLst>
              </p14:cNvPr>
              <p14:cNvContentPartPr/>
              <p14:nvPr/>
            </p14:nvContentPartPr>
            <p14:xfrm>
              <a:off x="5103948" y="2864645"/>
              <a:ext cx="1810440" cy="34920"/>
            </p14:xfrm>
          </p:contentPart>
        </mc:Choice>
        <mc:Fallback xmlns="">
          <p:pic>
            <p:nvPicPr>
              <p:cNvPr id="10" name="Ink 9">
                <a:extLst>
                  <a:ext uri="{FF2B5EF4-FFF2-40B4-BE49-F238E27FC236}">
                    <a16:creationId xmlns:a16="http://schemas.microsoft.com/office/drawing/2014/main" id="{463FDB3E-0B9D-46E3-AC24-25F7115DFBC6}"/>
                  </a:ext>
                </a:extLst>
              </p:cNvPr>
              <p:cNvPicPr/>
              <p:nvPr/>
            </p:nvPicPr>
            <p:blipFill>
              <a:blip r:embed="rId12"/>
              <a:stretch>
                <a:fillRect/>
              </a:stretch>
            </p:blipFill>
            <p:spPr>
              <a:xfrm>
                <a:off x="5067948" y="2792645"/>
                <a:ext cx="1882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A6A4051-C957-419C-9904-1D0215528DA9}"/>
                  </a:ext>
                </a:extLst>
              </p14:cNvPr>
              <p14:cNvContentPartPr/>
              <p14:nvPr/>
            </p14:nvContentPartPr>
            <p14:xfrm>
              <a:off x="5057148" y="3918005"/>
              <a:ext cx="1894680" cy="174240"/>
            </p14:xfrm>
          </p:contentPart>
        </mc:Choice>
        <mc:Fallback xmlns="">
          <p:pic>
            <p:nvPicPr>
              <p:cNvPr id="12" name="Ink 11">
                <a:extLst>
                  <a:ext uri="{FF2B5EF4-FFF2-40B4-BE49-F238E27FC236}">
                    <a16:creationId xmlns:a16="http://schemas.microsoft.com/office/drawing/2014/main" id="{8A6A4051-C957-419C-9904-1D0215528DA9}"/>
                  </a:ext>
                </a:extLst>
              </p:cNvPr>
              <p:cNvPicPr/>
              <p:nvPr/>
            </p:nvPicPr>
            <p:blipFill>
              <a:blip r:embed="rId14"/>
              <a:stretch>
                <a:fillRect/>
              </a:stretch>
            </p:blipFill>
            <p:spPr>
              <a:xfrm>
                <a:off x="5021148" y="3846005"/>
                <a:ext cx="19663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089219BB-9C45-4069-9E53-7455FE2B87B7}"/>
                  </a:ext>
                </a:extLst>
              </p14:cNvPr>
              <p14:cNvContentPartPr/>
              <p14:nvPr/>
            </p14:nvContentPartPr>
            <p14:xfrm>
              <a:off x="5038428" y="3571325"/>
              <a:ext cx="1857240" cy="111600"/>
            </p14:xfrm>
          </p:contentPart>
        </mc:Choice>
        <mc:Fallback xmlns="">
          <p:pic>
            <p:nvPicPr>
              <p:cNvPr id="14" name="Ink 13">
                <a:extLst>
                  <a:ext uri="{FF2B5EF4-FFF2-40B4-BE49-F238E27FC236}">
                    <a16:creationId xmlns:a16="http://schemas.microsoft.com/office/drawing/2014/main" id="{089219BB-9C45-4069-9E53-7455FE2B87B7}"/>
                  </a:ext>
                </a:extLst>
              </p:cNvPr>
              <p:cNvPicPr/>
              <p:nvPr/>
            </p:nvPicPr>
            <p:blipFill>
              <a:blip r:embed="rId16"/>
              <a:stretch>
                <a:fillRect/>
              </a:stretch>
            </p:blipFill>
            <p:spPr>
              <a:xfrm>
                <a:off x="5002428" y="3499325"/>
                <a:ext cx="19288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06F53088-574C-4D97-B81D-B3C6D7485824}"/>
                  </a:ext>
                </a:extLst>
              </p14:cNvPr>
              <p14:cNvContentPartPr/>
              <p14:nvPr/>
            </p14:nvContentPartPr>
            <p14:xfrm>
              <a:off x="5038428" y="3216365"/>
              <a:ext cx="1885320" cy="21600"/>
            </p14:xfrm>
          </p:contentPart>
        </mc:Choice>
        <mc:Fallback xmlns="">
          <p:pic>
            <p:nvPicPr>
              <p:cNvPr id="15" name="Ink 14">
                <a:extLst>
                  <a:ext uri="{FF2B5EF4-FFF2-40B4-BE49-F238E27FC236}">
                    <a16:creationId xmlns:a16="http://schemas.microsoft.com/office/drawing/2014/main" id="{06F53088-574C-4D97-B81D-B3C6D7485824}"/>
                  </a:ext>
                </a:extLst>
              </p:cNvPr>
              <p:cNvPicPr/>
              <p:nvPr/>
            </p:nvPicPr>
            <p:blipFill>
              <a:blip r:embed="rId18"/>
              <a:stretch>
                <a:fillRect/>
              </a:stretch>
            </p:blipFill>
            <p:spPr>
              <a:xfrm>
                <a:off x="5002428" y="3144365"/>
                <a:ext cx="1956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6C905AB7-FAB7-419D-9E7B-D79468B1822E}"/>
                  </a:ext>
                </a:extLst>
              </p14:cNvPr>
              <p14:cNvContentPartPr/>
              <p14:nvPr/>
            </p14:nvContentPartPr>
            <p14:xfrm>
              <a:off x="5027988" y="2815685"/>
              <a:ext cx="1848960" cy="78840"/>
            </p14:xfrm>
          </p:contentPart>
        </mc:Choice>
        <mc:Fallback xmlns="">
          <p:pic>
            <p:nvPicPr>
              <p:cNvPr id="16" name="Ink 15">
                <a:extLst>
                  <a:ext uri="{FF2B5EF4-FFF2-40B4-BE49-F238E27FC236}">
                    <a16:creationId xmlns:a16="http://schemas.microsoft.com/office/drawing/2014/main" id="{6C905AB7-FAB7-419D-9E7B-D79468B1822E}"/>
                  </a:ext>
                </a:extLst>
              </p:cNvPr>
              <p:cNvPicPr/>
              <p:nvPr/>
            </p:nvPicPr>
            <p:blipFill>
              <a:blip r:embed="rId20"/>
              <a:stretch>
                <a:fillRect/>
              </a:stretch>
            </p:blipFill>
            <p:spPr>
              <a:xfrm>
                <a:off x="4991988" y="2743685"/>
                <a:ext cx="1920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E89A4A94-74DD-42FA-98B7-5BE973D84ABC}"/>
                  </a:ext>
                </a:extLst>
              </p14:cNvPr>
              <p14:cNvContentPartPr/>
              <p14:nvPr/>
            </p14:nvContentPartPr>
            <p14:xfrm>
              <a:off x="5094588" y="2510045"/>
              <a:ext cx="1754280" cy="83520"/>
            </p14:xfrm>
          </p:contentPart>
        </mc:Choice>
        <mc:Fallback xmlns="">
          <p:pic>
            <p:nvPicPr>
              <p:cNvPr id="17" name="Ink 16">
                <a:extLst>
                  <a:ext uri="{FF2B5EF4-FFF2-40B4-BE49-F238E27FC236}">
                    <a16:creationId xmlns:a16="http://schemas.microsoft.com/office/drawing/2014/main" id="{E89A4A94-74DD-42FA-98B7-5BE973D84ABC}"/>
                  </a:ext>
                </a:extLst>
              </p:cNvPr>
              <p:cNvPicPr/>
              <p:nvPr/>
            </p:nvPicPr>
            <p:blipFill>
              <a:blip r:embed="rId22"/>
              <a:stretch>
                <a:fillRect/>
              </a:stretch>
            </p:blipFill>
            <p:spPr>
              <a:xfrm>
                <a:off x="5058588" y="2438045"/>
                <a:ext cx="1825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17DBB1CF-1652-46B4-9D34-FF35B75D660B}"/>
                  </a:ext>
                </a:extLst>
              </p14:cNvPr>
              <p14:cNvContentPartPr/>
              <p14:nvPr/>
            </p14:nvContentPartPr>
            <p14:xfrm>
              <a:off x="5047788" y="1268765"/>
              <a:ext cx="1838520" cy="25560"/>
            </p14:xfrm>
          </p:contentPart>
        </mc:Choice>
        <mc:Fallback xmlns="">
          <p:pic>
            <p:nvPicPr>
              <p:cNvPr id="18" name="Ink 17">
                <a:extLst>
                  <a:ext uri="{FF2B5EF4-FFF2-40B4-BE49-F238E27FC236}">
                    <a16:creationId xmlns:a16="http://schemas.microsoft.com/office/drawing/2014/main" id="{17DBB1CF-1652-46B4-9D34-FF35B75D660B}"/>
                  </a:ext>
                </a:extLst>
              </p:cNvPr>
              <p:cNvPicPr/>
              <p:nvPr/>
            </p:nvPicPr>
            <p:blipFill>
              <a:blip r:embed="rId24"/>
              <a:stretch>
                <a:fillRect/>
              </a:stretch>
            </p:blipFill>
            <p:spPr>
              <a:xfrm>
                <a:off x="5011788" y="1196765"/>
                <a:ext cx="1910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9D0DCED7-D1F9-4009-8B02-31E57A50FB8B}"/>
                  </a:ext>
                </a:extLst>
              </p14:cNvPr>
              <p14:cNvContentPartPr/>
              <p14:nvPr/>
            </p14:nvContentPartPr>
            <p14:xfrm>
              <a:off x="5075868" y="895805"/>
              <a:ext cx="1866600" cy="40680"/>
            </p14:xfrm>
          </p:contentPart>
        </mc:Choice>
        <mc:Fallback xmlns="">
          <p:pic>
            <p:nvPicPr>
              <p:cNvPr id="19" name="Ink 18">
                <a:extLst>
                  <a:ext uri="{FF2B5EF4-FFF2-40B4-BE49-F238E27FC236}">
                    <a16:creationId xmlns:a16="http://schemas.microsoft.com/office/drawing/2014/main" id="{9D0DCED7-D1F9-4009-8B02-31E57A50FB8B}"/>
                  </a:ext>
                </a:extLst>
              </p:cNvPr>
              <p:cNvPicPr/>
              <p:nvPr/>
            </p:nvPicPr>
            <p:blipFill>
              <a:blip r:embed="rId26"/>
              <a:stretch>
                <a:fillRect/>
              </a:stretch>
            </p:blipFill>
            <p:spPr>
              <a:xfrm>
                <a:off x="5039868" y="823805"/>
                <a:ext cx="193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09B199C5-06B5-4572-A2BD-D06C3C9507A4}"/>
                  </a:ext>
                </a:extLst>
              </p14:cNvPr>
              <p14:cNvContentPartPr/>
              <p14:nvPr/>
            </p14:nvContentPartPr>
            <p14:xfrm>
              <a:off x="214428" y="3160925"/>
              <a:ext cx="4227480" cy="390600"/>
            </p14:xfrm>
          </p:contentPart>
        </mc:Choice>
        <mc:Fallback xmlns="">
          <p:pic>
            <p:nvPicPr>
              <p:cNvPr id="20" name="Ink 19">
                <a:extLst>
                  <a:ext uri="{FF2B5EF4-FFF2-40B4-BE49-F238E27FC236}">
                    <a16:creationId xmlns:a16="http://schemas.microsoft.com/office/drawing/2014/main" id="{09B199C5-06B5-4572-A2BD-D06C3C9507A4}"/>
                  </a:ext>
                </a:extLst>
              </p:cNvPr>
              <p:cNvPicPr/>
              <p:nvPr/>
            </p:nvPicPr>
            <p:blipFill>
              <a:blip r:embed="rId28"/>
              <a:stretch>
                <a:fillRect/>
              </a:stretch>
            </p:blipFill>
            <p:spPr>
              <a:xfrm>
                <a:off x="178428" y="3088925"/>
                <a:ext cx="4299120" cy="534240"/>
              </a:xfrm>
              <a:prstGeom prst="rect">
                <a:avLst/>
              </a:prstGeom>
            </p:spPr>
          </p:pic>
        </mc:Fallback>
      </mc:AlternateContent>
    </p:spTree>
    <p:extLst>
      <p:ext uri="{BB962C8B-B14F-4D97-AF65-F5344CB8AC3E}">
        <p14:creationId xmlns:p14="http://schemas.microsoft.com/office/powerpoint/2010/main" val="60960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AE10C-7EC9-4D68-9C6B-3711379D2A78}"/>
              </a:ext>
            </a:extLst>
          </p:cNvPr>
          <p:cNvSpPr>
            <a:spLocks noGrp="1"/>
          </p:cNvSpPr>
          <p:nvPr>
            <p:ph type="body" sz="quarter" idx="10"/>
          </p:nvPr>
        </p:nvSpPr>
        <p:spPr/>
        <p:txBody>
          <a:bodyPr/>
          <a:lstStyle/>
          <a:p>
            <a:r>
              <a:rPr lang="en-US" dirty="0"/>
              <a:t>Submission to ORA</a:t>
            </a:r>
          </a:p>
        </p:txBody>
      </p:sp>
    </p:spTree>
    <p:extLst>
      <p:ext uri="{BB962C8B-B14F-4D97-AF65-F5344CB8AC3E}">
        <p14:creationId xmlns:p14="http://schemas.microsoft.com/office/powerpoint/2010/main" val="47350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7F9-521F-451B-89C9-ACFE522C560F}"/>
              </a:ext>
            </a:extLst>
          </p:cNvPr>
          <p:cNvSpPr>
            <a:spLocks noGrp="1"/>
          </p:cNvSpPr>
          <p:nvPr>
            <p:ph type="title"/>
          </p:nvPr>
        </p:nvSpPr>
        <p:spPr>
          <a:xfrm>
            <a:off x="269033" y="156724"/>
            <a:ext cx="10515600" cy="1325563"/>
          </a:xfrm>
        </p:spPr>
        <p:txBody>
          <a:bodyPr/>
          <a:lstStyle/>
          <a:p>
            <a:r>
              <a:rPr lang="en-US" dirty="0"/>
              <a:t>Proposal Flow</a:t>
            </a:r>
          </a:p>
        </p:txBody>
      </p:sp>
      <p:pic>
        <p:nvPicPr>
          <p:cNvPr id="16" name="Content Placeholder 15">
            <a:extLst>
              <a:ext uri="{FF2B5EF4-FFF2-40B4-BE49-F238E27FC236}">
                <a16:creationId xmlns:a16="http://schemas.microsoft.com/office/drawing/2014/main" id="{B44CA3BF-A17F-465E-9E77-8A699378C3A5}"/>
              </a:ext>
            </a:extLst>
          </p:cNvPr>
          <p:cNvPicPr>
            <a:picLocks noGrp="1" noChangeAspect="1"/>
          </p:cNvPicPr>
          <p:nvPr>
            <p:ph idx="1"/>
          </p:nvPr>
        </p:nvPicPr>
        <p:blipFill rotWithShape="1">
          <a:blip r:embed="rId2"/>
          <a:srcRect b="5495"/>
          <a:stretch/>
        </p:blipFill>
        <p:spPr>
          <a:xfrm>
            <a:off x="861655" y="1113314"/>
            <a:ext cx="10515600" cy="4932923"/>
          </a:xfrm>
        </p:spPr>
      </p:pic>
    </p:spTree>
    <p:extLst>
      <p:ext uri="{BB962C8B-B14F-4D97-AF65-F5344CB8AC3E}">
        <p14:creationId xmlns:p14="http://schemas.microsoft.com/office/powerpoint/2010/main" val="200281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33A56-FA45-44E3-9705-9B03A246FBF0}"/>
              </a:ext>
            </a:extLst>
          </p:cNvPr>
          <p:cNvSpPr>
            <a:spLocks noGrp="1"/>
          </p:cNvSpPr>
          <p:nvPr>
            <p:ph type="body" sz="quarter" idx="10"/>
          </p:nvPr>
        </p:nvSpPr>
        <p:spPr>
          <a:xfrm>
            <a:off x="2244725" y="526624"/>
            <a:ext cx="7702550" cy="1759094"/>
          </a:xfrm>
        </p:spPr>
        <p:txBody>
          <a:bodyPr/>
          <a:lstStyle/>
          <a:p>
            <a:pPr algn="ctr"/>
            <a:r>
              <a:rPr lang="en-US" dirty="0"/>
              <a:t>Let’s Look at How Long it takes to process a Proposal</a:t>
            </a:r>
          </a:p>
        </p:txBody>
      </p:sp>
      <p:sp>
        <p:nvSpPr>
          <p:cNvPr id="3" name="TextBox 2">
            <a:extLst>
              <a:ext uri="{FF2B5EF4-FFF2-40B4-BE49-F238E27FC236}">
                <a16:creationId xmlns:a16="http://schemas.microsoft.com/office/drawing/2014/main" id="{EB93917F-8BB6-4C84-80F6-6DA4B27D532D}"/>
              </a:ext>
            </a:extLst>
          </p:cNvPr>
          <p:cNvSpPr txBox="1"/>
          <p:nvPr/>
        </p:nvSpPr>
        <p:spPr>
          <a:xfrm>
            <a:off x="2024742" y="2509934"/>
            <a:ext cx="5171925" cy="1508105"/>
          </a:xfrm>
          <a:prstGeom prst="rect">
            <a:avLst/>
          </a:prstGeom>
          <a:noFill/>
        </p:spPr>
        <p:txBody>
          <a:bodyPr wrap="square" rtlCol="0">
            <a:spAutoFit/>
          </a:bodyPr>
          <a:lstStyle/>
          <a:p>
            <a:r>
              <a:rPr lang="en-US" sz="2800" dirty="0">
                <a:solidFill>
                  <a:schemeClr val="bg1"/>
                </a:solidFill>
              </a:rPr>
              <a:t>Sponsor: NIH</a:t>
            </a:r>
          </a:p>
          <a:p>
            <a:r>
              <a:rPr lang="en-US" sz="2800" dirty="0">
                <a:solidFill>
                  <a:schemeClr val="bg1"/>
                </a:solidFill>
              </a:rPr>
              <a:t>Sponsor Deadline: 10/5/2025</a:t>
            </a:r>
          </a:p>
          <a:p>
            <a:endParaRPr lang="en-US" dirty="0">
              <a:solidFill>
                <a:schemeClr val="bg1"/>
              </a:solidFill>
            </a:endParaRPr>
          </a:p>
          <a:p>
            <a:endParaRPr lang="en-US" dirty="0">
              <a:solidFill>
                <a:schemeClr val="bg1"/>
              </a:solidFill>
            </a:endParaRPr>
          </a:p>
        </p:txBody>
      </p:sp>
      <p:graphicFrame>
        <p:nvGraphicFramePr>
          <p:cNvPr id="4" name="Diagram 3">
            <a:extLst>
              <a:ext uri="{FF2B5EF4-FFF2-40B4-BE49-F238E27FC236}">
                <a16:creationId xmlns:a16="http://schemas.microsoft.com/office/drawing/2014/main" id="{44A825D3-4AB6-4170-9472-6578548F3E96}"/>
              </a:ext>
            </a:extLst>
          </p:cNvPr>
          <p:cNvGraphicFramePr/>
          <p:nvPr>
            <p:extLst/>
          </p:nvPr>
        </p:nvGraphicFramePr>
        <p:xfrm>
          <a:off x="1819275" y="3346790"/>
          <a:ext cx="7915275" cy="298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51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243D4C-C407-46C1-B38B-F4C48F3E88D6}"/>
              </a:ext>
            </a:extLst>
          </p:cNvPr>
          <p:cNvPicPr>
            <a:picLocks noChangeAspect="1"/>
          </p:cNvPicPr>
          <p:nvPr/>
        </p:nvPicPr>
        <p:blipFill rotWithShape="1">
          <a:blip r:embed="rId2"/>
          <a:srcRect t="3015"/>
          <a:stretch/>
        </p:blipFill>
        <p:spPr>
          <a:xfrm>
            <a:off x="8074549" y="3270602"/>
            <a:ext cx="3593090" cy="2772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437721F-3CFE-46C1-B1E9-ECE9FB113317}"/>
              </a:ext>
            </a:extLst>
          </p:cNvPr>
          <p:cNvPicPr>
            <a:picLocks noChangeAspect="1"/>
          </p:cNvPicPr>
          <p:nvPr/>
        </p:nvPicPr>
        <p:blipFill>
          <a:blip r:embed="rId3"/>
          <a:stretch>
            <a:fillRect/>
          </a:stretch>
        </p:blipFill>
        <p:spPr>
          <a:xfrm>
            <a:off x="4310412" y="3266754"/>
            <a:ext cx="3501731" cy="2722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7F8A7BB9-991C-43F4-B2A9-91C9D32DE5BA}"/>
              </a:ext>
            </a:extLst>
          </p:cNvPr>
          <p:cNvPicPr>
            <a:picLocks noChangeAspect="1"/>
          </p:cNvPicPr>
          <p:nvPr/>
        </p:nvPicPr>
        <p:blipFill>
          <a:blip r:embed="rId4"/>
          <a:stretch>
            <a:fillRect/>
          </a:stretch>
        </p:blipFill>
        <p:spPr>
          <a:xfrm>
            <a:off x="423007" y="3288520"/>
            <a:ext cx="3501731" cy="2646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998CE4DE-EC8F-44AA-B84F-51CCDDF7262E}"/>
              </a:ext>
            </a:extLst>
          </p:cNvPr>
          <p:cNvSpPr>
            <a:spLocks noGrp="1"/>
          </p:cNvSpPr>
          <p:nvPr>
            <p:ph type="title"/>
          </p:nvPr>
        </p:nvSpPr>
        <p:spPr>
          <a:xfrm>
            <a:off x="157066" y="117507"/>
            <a:ext cx="10515600" cy="1325563"/>
          </a:xfrm>
        </p:spPr>
        <p:txBody>
          <a:bodyPr/>
          <a:lstStyle/>
          <a:p>
            <a:r>
              <a:rPr lang="en-US" dirty="0"/>
              <a:t>Proposal Deadline Example</a:t>
            </a:r>
          </a:p>
        </p:txBody>
      </p:sp>
      <p:graphicFrame>
        <p:nvGraphicFramePr>
          <p:cNvPr id="4" name="Content Placeholder 3">
            <a:extLst>
              <a:ext uri="{FF2B5EF4-FFF2-40B4-BE49-F238E27FC236}">
                <a16:creationId xmlns:a16="http://schemas.microsoft.com/office/drawing/2014/main" id="{64CE6E72-814A-41F6-9966-7A34A575C6A1}"/>
              </a:ext>
            </a:extLst>
          </p:cNvPr>
          <p:cNvGraphicFramePr>
            <a:graphicFrameLocks noGrp="1"/>
          </p:cNvGraphicFramePr>
          <p:nvPr>
            <p:ph idx="1"/>
            <p:extLst>
              <p:ext uri="{D42A27DB-BD31-4B8C-83A1-F6EECF244321}">
                <p14:modId xmlns:p14="http://schemas.microsoft.com/office/powerpoint/2010/main" val="836190814"/>
              </p:ext>
            </p:extLst>
          </p:nvPr>
        </p:nvGraphicFramePr>
        <p:xfrm>
          <a:off x="524361" y="1034089"/>
          <a:ext cx="11213550" cy="22072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Star: 5 Points 7">
            <a:extLst>
              <a:ext uri="{FF2B5EF4-FFF2-40B4-BE49-F238E27FC236}">
                <a16:creationId xmlns:a16="http://schemas.microsoft.com/office/drawing/2014/main" id="{6C055761-C0E6-466C-92B7-279837EA76F8}"/>
              </a:ext>
            </a:extLst>
          </p:cNvPr>
          <p:cNvSpPr/>
          <p:nvPr/>
        </p:nvSpPr>
        <p:spPr>
          <a:xfrm>
            <a:off x="8663762" y="4344369"/>
            <a:ext cx="345233" cy="205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B15A74B-56A1-458C-9138-5FBE8D9CF8A4}"/>
              </a:ext>
            </a:extLst>
          </p:cNvPr>
          <p:cNvSpPr/>
          <p:nvPr/>
        </p:nvSpPr>
        <p:spPr>
          <a:xfrm>
            <a:off x="3023118" y="4926563"/>
            <a:ext cx="233266" cy="23326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6406CBE-440B-42B5-94B2-B11FCE3A4661}"/>
              </a:ext>
            </a:extLst>
          </p:cNvPr>
          <p:cNvSpPr/>
          <p:nvPr/>
        </p:nvSpPr>
        <p:spPr>
          <a:xfrm>
            <a:off x="1019854" y="5311075"/>
            <a:ext cx="2258009" cy="23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EF8A80C0-C4E4-488B-8A50-349647DD6774}"/>
              </a:ext>
            </a:extLst>
          </p:cNvPr>
          <p:cNvSpPr/>
          <p:nvPr/>
        </p:nvSpPr>
        <p:spPr>
          <a:xfrm>
            <a:off x="4935893" y="3912997"/>
            <a:ext cx="2258009" cy="23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F2D6116-BEEA-4008-91B6-AE7E2EBC62FD}"/>
              </a:ext>
            </a:extLst>
          </p:cNvPr>
          <p:cNvSpPr/>
          <p:nvPr/>
        </p:nvSpPr>
        <p:spPr>
          <a:xfrm>
            <a:off x="4966995" y="4318916"/>
            <a:ext cx="2258009" cy="23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4E8675E4-9BDF-4490-A482-8D28FD519768}"/>
              </a:ext>
            </a:extLst>
          </p:cNvPr>
          <p:cNvSpPr/>
          <p:nvPr/>
        </p:nvSpPr>
        <p:spPr>
          <a:xfrm>
            <a:off x="4966995" y="4770294"/>
            <a:ext cx="2258009" cy="23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9E4E6B8-DAB7-4954-B0D1-317753FC0C98}"/>
              </a:ext>
            </a:extLst>
          </p:cNvPr>
          <p:cNvSpPr/>
          <p:nvPr/>
        </p:nvSpPr>
        <p:spPr>
          <a:xfrm>
            <a:off x="4966995" y="5159829"/>
            <a:ext cx="2258009" cy="20504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CE419B5D-B5AA-4D6C-94D3-68592E32EBDA}"/>
              </a:ext>
            </a:extLst>
          </p:cNvPr>
          <p:cNvSpPr/>
          <p:nvPr/>
        </p:nvSpPr>
        <p:spPr>
          <a:xfrm>
            <a:off x="4966995" y="5670366"/>
            <a:ext cx="824205" cy="2332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880F9A6-FC47-4D9F-9180-F8BA05539C21}"/>
              </a:ext>
            </a:extLst>
          </p:cNvPr>
          <p:cNvSpPr/>
          <p:nvPr/>
        </p:nvSpPr>
        <p:spPr>
          <a:xfrm>
            <a:off x="9702455" y="3884115"/>
            <a:ext cx="1126412" cy="2621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86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6736-6A27-4E0E-8AA6-E8B7D9FA0A1C}"/>
              </a:ext>
            </a:extLst>
          </p:cNvPr>
          <p:cNvSpPr>
            <a:spLocks noGrp="1"/>
          </p:cNvSpPr>
          <p:nvPr>
            <p:ph type="title"/>
          </p:nvPr>
        </p:nvSpPr>
        <p:spPr>
          <a:xfrm>
            <a:off x="175726" y="71473"/>
            <a:ext cx="10515600" cy="1325563"/>
          </a:xfrm>
        </p:spPr>
        <p:txBody>
          <a:bodyPr/>
          <a:lstStyle/>
          <a:p>
            <a:r>
              <a:rPr lang="en-US" dirty="0"/>
              <a:t>Proposal Application TIPS</a:t>
            </a:r>
          </a:p>
        </p:txBody>
      </p:sp>
      <p:sp>
        <p:nvSpPr>
          <p:cNvPr id="3" name="Content Placeholder 2">
            <a:extLst>
              <a:ext uri="{FF2B5EF4-FFF2-40B4-BE49-F238E27FC236}">
                <a16:creationId xmlns:a16="http://schemas.microsoft.com/office/drawing/2014/main" id="{30F5A477-195C-44A4-900E-BA2D02338D9A}"/>
              </a:ext>
            </a:extLst>
          </p:cNvPr>
          <p:cNvSpPr>
            <a:spLocks noGrp="1"/>
          </p:cNvSpPr>
          <p:nvPr>
            <p:ph idx="1"/>
          </p:nvPr>
        </p:nvSpPr>
        <p:spPr>
          <a:xfrm>
            <a:off x="232487" y="1079174"/>
            <a:ext cx="11727025" cy="4948402"/>
          </a:xfrm>
        </p:spPr>
        <p:txBody>
          <a:bodyPr/>
          <a:lstStyle/>
          <a:p>
            <a:r>
              <a:rPr lang="en-US" sz="2600" dirty="0"/>
              <a:t>No Hyperlinks allowed in documents for </a:t>
            </a:r>
            <a:r>
              <a:rPr lang="en-US" sz="2600" dirty="0" err="1"/>
              <a:t>Grants.Duke</a:t>
            </a:r>
            <a:r>
              <a:rPr lang="en-US" sz="2600" dirty="0"/>
              <a:t> Submissions</a:t>
            </a:r>
          </a:p>
          <a:p>
            <a:r>
              <a:rPr lang="en-US" sz="2600" dirty="0"/>
              <a:t>Key Personnel (</a:t>
            </a:r>
            <a:r>
              <a:rPr lang="en-US" sz="2600" dirty="0">
                <a:hlinkClick r:id="rId2"/>
              </a:rPr>
              <a:t>NIH Roles Senior Key Person</a:t>
            </a:r>
            <a:r>
              <a:rPr lang="en-US" sz="2600" dirty="0"/>
              <a:t>)</a:t>
            </a:r>
          </a:p>
          <a:p>
            <a:r>
              <a:rPr lang="en-US" sz="2600" dirty="0"/>
              <a:t>All margins and page limits should be followed per Sponsor Guidelines</a:t>
            </a:r>
          </a:p>
          <a:p>
            <a:r>
              <a:rPr lang="en-US" sz="2600" dirty="0"/>
              <a:t>File names should be under 50 characters</a:t>
            </a:r>
          </a:p>
          <a:p>
            <a:r>
              <a:rPr lang="en-US" sz="2600" dirty="0">
                <a:hlinkClick r:id="rId3"/>
              </a:rPr>
              <a:t>Data Management Plans Guidance</a:t>
            </a:r>
            <a:endParaRPr lang="en-US" sz="2600" dirty="0"/>
          </a:p>
          <a:p>
            <a:r>
              <a:rPr lang="en-US" sz="2600" dirty="0"/>
              <a:t>F&amp;A Waivers, Cost-Sharing, and PI Status must be approve prior to routing.</a:t>
            </a:r>
          </a:p>
          <a:p>
            <a:r>
              <a:rPr lang="en-US" sz="2600" dirty="0">
                <a:hlinkClick r:id="rId4"/>
              </a:rPr>
              <a:t>Common Errors and How to Avoid Them</a:t>
            </a:r>
            <a:endParaRPr lang="en-US" sz="2600" dirty="0"/>
          </a:p>
        </p:txBody>
      </p:sp>
    </p:spTree>
    <p:extLst>
      <p:ext uri="{BB962C8B-B14F-4D97-AF65-F5344CB8AC3E}">
        <p14:creationId xmlns:p14="http://schemas.microsoft.com/office/powerpoint/2010/main" val="198076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F860-D23D-40EA-AEFB-94CBD3D20C10}"/>
              </a:ext>
            </a:extLst>
          </p:cNvPr>
          <p:cNvSpPr>
            <a:spLocks noGrp="1"/>
          </p:cNvSpPr>
          <p:nvPr>
            <p:ph type="title"/>
          </p:nvPr>
        </p:nvSpPr>
        <p:spPr>
          <a:xfrm>
            <a:off x="250372" y="91365"/>
            <a:ext cx="10515600" cy="1325563"/>
          </a:xfrm>
        </p:spPr>
        <p:txBody>
          <a:bodyPr/>
          <a:lstStyle/>
          <a:p>
            <a:r>
              <a:rPr lang="en-US" dirty="0" err="1"/>
              <a:t>Biosketches</a:t>
            </a:r>
            <a:endParaRPr lang="en-US" dirty="0"/>
          </a:p>
        </p:txBody>
      </p:sp>
      <p:sp>
        <p:nvSpPr>
          <p:cNvPr id="3" name="Content Placeholder 2">
            <a:extLst>
              <a:ext uri="{FF2B5EF4-FFF2-40B4-BE49-F238E27FC236}">
                <a16:creationId xmlns:a16="http://schemas.microsoft.com/office/drawing/2014/main" id="{3578716F-A585-403F-9055-1B1E9DABC4BF}"/>
              </a:ext>
            </a:extLst>
          </p:cNvPr>
          <p:cNvSpPr>
            <a:spLocks noGrp="1"/>
          </p:cNvSpPr>
          <p:nvPr>
            <p:ph idx="1"/>
          </p:nvPr>
        </p:nvSpPr>
        <p:spPr>
          <a:xfrm>
            <a:off x="660919" y="1210424"/>
            <a:ext cx="10515600" cy="4063927"/>
          </a:xfrm>
        </p:spPr>
        <p:txBody>
          <a:bodyPr/>
          <a:lstStyle/>
          <a:p>
            <a:pPr marL="0" indent="0">
              <a:buNone/>
            </a:pPr>
            <a:r>
              <a:rPr lang="en-US" sz="3200" dirty="0"/>
              <a:t>Use </a:t>
            </a:r>
            <a:r>
              <a:rPr lang="en-US" sz="3200" dirty="0" err="1"/>
              <a:t>SciENcv</a:t>
            </a:r>
            <a:endParaRPr lang="en-US" sz="3200" dirty="0"/>
          </a:p>
          <a:p>
            <a:r>
              <a:rPr lang="en-US" sz="2400" dirty="0"/>
              <a:t>Make sure to </a:t>
            </a:r>
            <a:r>
              <a:rPr lang="en-US" sz="2400"/>
              <a:t>list VA </a:t>
            </a:r>
            <a:r>
              <a:rPr lang="en-US" sz="2400" dirty="0"/>
              <a:t>appointments</a:t>
            </a:r>
          </a:p>
          <a:p>
            <a:r>
              <a:rPr lang="en-US" sz="2400" dirty="0"/>
              <a:t>Figures, tables (other than those included in the provided format pages), or graphics are not allowed in the </a:t>
            </a:r>
            <a:r>
              <a:rPr lang="en-US" sz="2400" dirty="0" err="1"/>
              <a:t>biosketch</a:t>
            </a:r>
            <a:r>
              <a:rPr lang="en-US" sz="2400" dirty="0"/>
              <a:t>. Do not embed or attach files (e.g. video, graphics, sound, data).</a:t>
            </a:r>
          </a:p>
          <a:p>
            <a:r>
              <a:rPr lang="en-US" sz="2400" dirty="0"/>
              <a:t>Personal Statement should be related to specific application</a:t>
            </a:r>
          </a:p>
          <a:p>
            <a:r>
              <a:rPr lang="en-US" sz="2400" dirty="0"/>
              <a:t>You may provide a hyperlinked URL to a full list of your published work. </a:t>
            </a:r>
          </a:p>
          <a:p>
            <a:r>
              <a:rPr lang="en-US" sz="2400" dirty="0"/>
              <a:t>No other hyperlinks allowed for </a:t>
            </a:r>
            <a:r>
              <a:rPr lang="en-US" sz="2400" dirty="0" err="1"/>
              <a:t>Grants.Duke</a:t>
            </a:r>
            <a:r>
              <a:rPr lang="en-US" sz="2400" dirty="0"/>
              <a:t> Submissions</a:t>
            </a:r>
          </a:p>
        </p:txBody>
      </p:sp>
    </p:spTree>
    <p:extLst>
      <p:ext uri="{BB962C8B-B14F-4D97-AF65-F5344CB8AC3E}">
        <p14:creationId xmlns:p14="http://schemas.microsoft.com/office/powerpoint/2010/main" val="220517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B51C5-C376-44B7-B067-CCC607B88F2B}"/>
              </a:ext>
            </a:extLst>
          </p:cNvPr>
          <p:cNvSpPr>
            <a:spLocks noGrp="1"/>
          </p:cNvSpPr>
          <p:nvPr>
            <p:ph type="body" sz="quarter" idx="10"/>
          </p:nvPr>
        </p:nvSpPr>
        <p:spPr/>
        <p:txBody>
          <a:bodyPr/>
          <a:lstStyle/>
          <a:p>
            <a:pPr algn="ctr"/>
            <a:r>
              <a:rPr lang="en-US" dirty="0"/>
              <a:t>Thank you!!</a:t>
            </a:r>
          </a:p>
          <a:p>
            <a:pPr algn="ctr"/>
            <a:endParaRPr lang="en-US" dirty="0"/>
          </a:p>
        </p:txBody>
      </p:sp>
    </p:spTree>
    <p:extLst>
      <p:ext uri="{BB962C8B-B14F-4D97-AF65-F5344CB8AC3E}">
        <p14:creationId xmlns:p14="http://schemas.microsoft.com/office/powerpoint/2010/main" val="370803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4F29-8BAA-4356-A031-4A6216A2F650}"/>
              </a:ext>
            </a:extLst>
          </p:cNvPr>
          <p:cNvSpPr>
            <a:spLocks noGrp="1"/>
          </p:cNvSpPr>
          <p:nvPr>
            <p:ph type="title"/>
          </p:nvPr>
        </p:nvSpPr>
        <p:spPr>
          <a:xfrm>
            <a:off x="431800" y="91158"/>
            <a:ext cx="10515600" cy="1325563"/>
          </a:xfrm>
        </p:spPr>
        <p:txBody>
          <a:bodyPr/>
          <a:lstStyle/>
          <a:p>
            <a:r>
              <a:rPr lang="en-US" dirty="0"/>
              <a:t>Newsletter</a:t>
            </a:r>
          </a:p>
        </p:txBody>
      </p:sp>
      <p:sp>
        <p:nvSpPr>
          <p:cNvPr id="3" name="Content Placeholder 2">
            <a:extLst>
              <a:ext uri="{FF2B5EF4-FFF2-40B4-BE49-F238E27FC236}">
                <a16:creationId xmlns:a16="http://schemas.microsoft.com/office/drawing/2014/main" id="{A01DD207-B59E-462A-A353-E78CBF06ADEE}"/>
              </a:ext>
            </a:extLst>
          </p:cNvPr>
          <p:cNvSpPr>
            <a:spLocks noGrp="1"/>
          </p:cNvSpPr>
          <p:nvPr>
            <p:ph idx="1"/>
          </p:nvPr>
        </p:nvSpPr>
        <p:spPr>
          <a:xfrm>
            <a:off x="757674" y="1397036"/>
            <a:ext cx="5003046" cy="4063927"/>
          </a:xfrm>
        </p:spPr>
        <p:txBody>
          <a:bodyPr/>
          <a:lstStyle/>
          <a:p>
            <a:r>
              <a:rPr lang="en-US" dirty="0"/>
              <a:t>Duke OPSD sends out emails with the latest funding opportunities</a:t>
            </a:r>
          </a:p>
        </p:txBody>
      </p:sp>
      <p:pic>
        <p:nvPicPr>
          <p:cNvPr id="4" name="Picture 3">
            <a:extLst>
              <a:ext uri="{FF2B5EF4-FFF2-40B4-BE49-F238E27FC236}">
                <a16:creationId xmlns:a16="http://schemas.microsoft.com/office/drawing/2014/main" id="{C610CFD2-81EE-4FAB-8FE3-2022EC93FDA5}"/>
              </a:ext>
            </a:extLst>
          </p:cNvPr>
          <p:cNvPicPr>
            <a:picLocks noChangeAspect="1"/>
          </p:cNvPicPr>
          <p:nvPr/>
        </p:nvPicPr>
        <p:blipFill rotWithShape="1">
          <a:blip r:embed="rId2"/>
          <a:srcRect b="1859"/>
          <a:stretch/>
        </p:blipFill>
        <p:spPr>
          <a:xfrm>
            <a:off x="5841246" y="818281"/>
            <a:ext cx="5517633" cy="4861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707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6887-FAE5-4795-965C-A9A64349FC9F}"/>
              </a:ext>
            </a:extLst>
          </p:cNvPr>
          <p:cNvSpPr>
            <a:spLocks noGrp="1"/>
          </p:cNvSpPr>
          <p:nvPr>
            <p:ph type="title"/>
          </p:nvPr>
        </p:nvSpPr>
        <p:spPr>
          <a:xfrm>
            <a:off x="645253" y="71473"/>
            <a:ext cx="10515600" cy="1325563"/>
          </a:xfrm>
        </p:spPr>
        <p:txBody>
          <a:bodyPr/>
          <a:lstStyle/>
          <a:p>
            <a:r>
              <a:rPr lang="en-US" sz="4000" dirty="0"/>
              <a:t>Offices who Can Help</a:t>
            </a:r>
          </a:p>
        </p:txBody>
      </p:sp>
      <p:sp>
        <p:nvSpPr>
          <p:cNvPr id="3" name="Content Placeholder 2">
            <a:extLst>
              <a:ext uri="{FF2B5EF4-FFF2-40B4-BE49-F238E27FC236}">
                <a16:creationId xmlns:a16="http://schemas.microsoft.com/office/drawing/2014/main" id="{C852F906-56CA-43AF-9B40-B53548263FED}"/>
              </a:ext>
            </a:extLst>
          </p:cNvPr>
          <p:cNvSpPr>
            <a:spLocks noGrp="1"/>
          </p:cNvSpPr>
          <p:nvPr>
            <p:ph idx="1"/>
          </p:nvPr>
        </p:nvSpPr>
        <p:spPr>
          <a:xfrm>
            <a:off x="729143" y="1128589"/>
            <a:ext cx="10515600" cy="4063927"/>
          </a:xfrm>
        </p:spPr>
        <p:txBody>
          <a:bodyPr/>
          <a:lstStyle/>
          <a:p>
            <a:pPr marL="0" indent="0">
              <a:lnSpc>
                <a:spcPct val="100000"/>
              </a:lnSpc>
              <a:spcBef>
                <a:spcPts val="0"/>
              </a:spcBef>
              <a:buNone/>
            </a:pPr>
            <a:r>
              <a:rPr lang="en-US" sz="2400" b="1" dirty="0"/>
              <a:t>Office of Research Development</a:t>
            </a:r>
          </a:p>
          <a:p>
            <a:pPr marL="0" indent="0">
              <a:lnSpc>
                <a:spcPct val="100000"/>
              </a:lnSpc>
              <a:spcBef>
                <a:spcPts val="0"/>
              </a:spcBef>
              <a:buNone/>
            </a:pPr>
            <a:r>
              <a:rPr lang="en-US" sz="2400" dirty="0">
                <a:solidFill>
                  <a:srgbClr val="262626"/>
                </a:solidFill>
              </a:rPr>
              <a:t>Facilitates development of complex research grant proposals led by faculty at the Duke School of Medicine</a:t>
            </a:r>
            <a:endParaRPr lang="en-US" sz="2400" dirty="0"/>
          </a:p>
          <a:p>
            <a:pPr marL="0" indent="0">
              <a:buNone/>
            </a:pPr>
            <a:r>
              <a:rPr lang="en-US" sz="2000" dirty="0">
                <a:hlinkClick r:id="rId2"/>
              </a:rPr>
              <a:t>https://medschool.duke.edu/about-us/faculty-resources/office-research-development/services/complex-research-grants</a:t>
            </a:r>
            <a:endParaRPr lang="en-US" sz="2000" dirty="0"/>
          </a:p>
          <a:p>
            <a:pPr marL="0" indent="0">
              <a:lnSpc>
                <a:spcPct val="100000"/>
              </a:lnSpc>
              <a:spcBef>
                <a:spcPts val="0"/>
              </a:spcBef>
              <a:buNone/>
            </a:pPr>
            <a:endParaRPr lang="en-US" sz="2400" b="1" dirty="0">
              <a:latin typeface="+mn-lt"/>
            </a:endParaRPr>
          </a:p>
          <a:p>
            <a:pPr marL="0" indent="0">
              <a:lnSpc>
                <a:spcPct val="100000"/>
              </a:lnSpc>
              <a:spcBef>
                <a:spcPts val="0"/>
              </a:spcBef>
              <a:buNone/>
            </a:pPr>
            <a:r>
              <a:rPr lang="en-US" sz="2400" b="1" dirty="0">
                <a:latin typeface="+mn-lt"/>
              </a:rPr>
              <a:t>Office of Campus Research Development</a:t>
            </a:r>
          </a:p>
          <a:p>
            <a:pPr marL="0" indent="0">
              <a:lnSpc>
                <a:spcPct val="100000"/>
              </a:lnSpc>
              <a:spcBef>
                <a:spcPts val="0"/>
              </a:spcBef>
              <a:buNone/>
            </a:pPr>
            <a:r>
              <a:rPr lang="en-US" sz="2400" dirty="0">
                <a:latin typeface="+mn-lt"/>
              </a:rPr>
              <a:t>Provides proposal development services to help Duke faculty and the broader research community submit high-quality proposals</a:t>
            </a:r>
          </a:p>
          <a:p>
            <a:pPr>
              <a:lnSpc>
                <a:spcPct val="100000"/>
              </a:lnSpc>
              <a:spcBef>
                <a:spcPts val="0"/>
              </a:spcBef>
            </a:pPr>
            <a:r>
              <a:rPr lang="en-US" sz="2400" dirty="0">
                <a:latin typeface="+mn-lt"/>
              </a:rPr>
              <a:t>Support for multi-disciplinary and multi-institutional proposals</a:t>
            </a:r>
          </a:p>
          <a:p>
            <a:pPr>
              <a:lnSpc>
                <a:spcPct val="100000"/>
              </a:lnSpc>
              <a:spcBef>
                <a:spcPts val="0"/>
              </a:spcBef>
            </a:pPr>
            <a:r>
              <a:rPr lang="en-US" sz="2400" dirty="0">
                <a:latin typeface="+mn-lt"/>
              </a:rPr>
              <a:t>Proposal Development Consultation</a:t>
            </a:r>
            <a:endParaRPr lang="en-US" sz="2400" dirty="0">
              <a:latin typeface="+mn-lt"/>
              <a:hlinkClick r:id="" action="ppaction://noaction"/>
            </a:endParaRPr>
          </a:p>
          <a:p>
            <a:pPr marL="0" indent="0">
              <a:buNone/>
            </a:pPr>
            <a:r>
              <a:rPr lang="en-US" sz="2400" dirty="0">
                <a:latin typeface="+mn-lt"/>
                <a:hlinkClick r:id="" action="ppaction://noaction"/>
              </a:rPr>
              <a:t>https://research.duke.edu/ocrd/</a:t>
            </a:r>
            <a:endParaRPr lang="en-US" sz="2400" dirty="0">
              <a:latin typeface="+mn-lt"/>
            </a:endParaRPr>
          </a:p>
          <a:p>
            <a:pPr marL="0" indent="0">
              <a:buNone/>
            </a:pPr>
            <a:endParaRPr lang="en-US" sz="2400" dirty="0">
              <a:latin typeface="+mn-lt"/>
            </a:endParaRPr>
          </a:p>
          <a:p>
            <a:endParaRPr lang="en-US" sz="2000" dirty="0"/>
          </a:p>
        </p:txBody>
      </p:sp>
    </p:spTree>
    <p:extLst>
      <p:ext uri="{BB962C8B-B14F-4D97-AF65-F5344CB8AC3E}">
        <p14:creationId xmlns:p14="http://schemas.microsoft.com/office/powerpoint/2010/main" val="233283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504B-5572-4D5C-AF08-733F20B555F3}"/>
              </a:ext>
            </a:extLst>
          </p:cNvPr>
          <p:cNvSpPr>
            <a:spLocks noGrp="1"/>
          </p:cNvSpPr>
          <p:nvPr>
            <p:ph type="title"/>
          </p:nvPr>
        </p:nvSpPr>
        <p:spPr>
          <a:xfrm>
            <a:off x="596900" y="123825"/>
            <a:ext cx="10515600" cy="1325563"/>
          </a:xfrm>
        </p:spPr>
        <p:txBody>
          <a:bodyPr/>
          <a:lstStyle/>
          <a:p>
            <a:r>
              <a:rPr lang="en-US" sz="4400" dirty="0"/>
              <a:t>Things to Consider before Applying</a:t>
            </a:r>
          </a:p>
        </p:txBody>
      </p:sp>
      <p:sp>
        <p:nvSpPr>
          <p:cNvPr id="3" name="Text Placeholder 2">
            <a:extLst>
              <a:ext uri="{FF2B5EF4-FFF2-40B4-BE49-F238E27FC236}">
                <a16:creationId xmlns:a16="http://schemas.microsoft.com/office/drawing/2014/main" id="{17D26656-2C8E-4F00-9E92-A2C554FCCDD7}"/>
              </a:ext>
            </a:extLst>
          </p:cNvPr>
          <p:cNvSpPr>
            <a:spLocks noGrp="1"/>
          </p:cNvSpPr>
          <p:nvPr>
            <p:ph idx="1"/>
          </p:nvPr>
        </p:nvSpPr>
        <p:spPr>
          <a:xfrm>
            <a:off x="838200" y="1223962"/>
            <a:ext cx="10515600" cy="4410075"/>
          </a:xfrm>
        </p:spPr>
        <p:txBody>
          <a:bodyPr>
            <a:normAutofit fontScale="92500" lnSpcReduction="10000"/>
          </a:bodyPr>
          <a:lstStyle/>
          <a:p>
            <a:pPr marL="514350" indent="-514350">
              <a:buFont typeface="+mj-lt"/>
              <a:buAutoNum type="arabicPeriod"/>
            </a:pPr>
            <a:r>
              <a:rPr lang="en-US" sz="2600" dirty="0"/>
              <a:t>Does Duke faculty appointment percentage meet award mechanism and Duke appointment minimum effort requirements?</a:t>
            </a:r>
          </a:p>
          <a:p>
            <a:pPr marL="514350" indent="-514350">
              <a:buFont typeface="+mj-lt"/>
              <a:buAutoNum type="arabicPeriod"/>
            </a:pPr>
            <a:r>
              <a:rPr lang="en-US" sz="2600" dirty="0"/>
              <a:t>Individuals who are not regular rank faculty must request School of Medicine approval to submit a proposal as PI. (</a:t>
            </a:r>
            <a:r>
              <a:rPr lang="en-US" sz="2600" dirty="0">
                <a:hlinkClick r:id="rId2"/>
              </a:rPr>
              <a:t>PI Eligibility Policy &amp; Procedure</a:t>
            </a:r>
            <a:r>
              <a:rPr lang="en-US" sz="2600" dirty="0"/>
              <a:t>)</a:t>
            </a:r>
          </a:p>
          <a:p>
            <a:pPr marL="514350" indent="-514350">
              <a:buFont typeface="+mj-lt"/>
              <a:buAutoNum type="arabicPeriod"/>
            </a:pPr>
            <a:r>
              <a:rPr lang="en-US" sz="2600" dirty="0">
                <a:hlinkClick r:id="rId3"/>
              </a:rPr>
              <a:t>F&amp;A waiver </a:t>
            </a:r>
            <a:r>
              <a:rPr lang="en-US" sz="2600" dirty="0"/>
              <a:t>may be required and needs SOM approval</a:t>
            </a:r>
          </a:p>
          <a:p>
            <a:pPr marL="0" lvl="0" indent="0">
              <a:buNone/>
            </a:pPr>
            <a:r>
              <a:rPr lang="en-US" sz="2600" dirty="0">
                <a:solidFill>
                  <a:srgbClr val="000000"/>
                </a:solidFill>
              </a:rPr>
              <a:t>	SOM approval needed at least 15 business days before internal 	review deadline</a:t>
            </a:r>
          </a:p>
          <a:p>
            <a:pPr marL="0" lvl="0" indent="0">
              <a:buNone/>
            </a:pPr>
            <a:r>
              <a:rPr lang="en-US" sz="2600" dirty="0">
                <a:solidFill>
                  <a:srgbClr val="000000"/>
                </a:solidFill>
              </a:rPr>
              <a:t>4. Contact your Grant Manager within your department before </a:t>
            </a:r>
            <a:r>
              <a:rPr lang="en-US" sz="2600">
                <a:solidFill>
                  <a:srgbClr val="000000"/>
                </a:solidFill>
              </a:rPr>
              <a:t>you start</a:t>
            </a:r>
            <a:endParaRPr lang="en-US" sz="2600" dirty="0">
              <a:solidFill>
                <a:srgbClr val="000000"/>
              </a:solidFill>
            </a:endParaRPr>
          </a:p>
          <a:p>
            <a:pPr marL="514350" indent="-514350">
              <a:buFont typeface="+mj-lt"/>
              <a:buAutoNum type="arabicPeriod"/>
            </a:pPr>
            <a:endParaRPr lang="en-US" sz="2600" dirty="0"/>
          </a:p>
          <a:p>
            <a:pPr marL="0" indent="0">
              <a:buNone/>
            </a:pPr>
            <a:endParaRPr lang="en-US" sz="2600" dirty="0"/>
          </a:p>
          <a:p>
            <a:pPr marL="0" indent="0">
              <a:buNone/>
            </a:pPr>
            <a:endParaRPr lang="en-US" sz="5100" dirty="0"/>
          </a:p>
        </p:txBody>
      </p:sp>
    </p:spTree>
    <p:extLst>
      <p:ext uri="{BB962C8B-B14F-4D97-AF65-F5344CB8AC3E}">
        <p14:creationId xmlns:p14="http://schemas.microsoft.com/office/powerpoint/2010/main" val="169295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4FCF-C301-469C-A23C-A94CC629152C}"/>
              </a:ext>
            </a:extLst>
          </p:cNvPr>
          <p:cNvSpPr>
            <a:spLocks noGrp="1"/>
          </p:cNvSpPr>
          <p:nvPr>
            <p:ph type="title"/>
          </p:nvPr>
        </p:nvSpPr>
        <p:spPr>
          <a:xfrm>
            <a:off x="192248" y="-3991"/>
            <a:ext cx="10515600" cy="1325563"/>
          </a:xfrm>
        </p:spPr>
        <p:txBody>
          <a:bodyPr/>
          <a:lstStyle/>
          <a:p>
            <a:r>
              <a:rPr lang="en-US" dirty="0"/>
              <a:t>Proposal Templates</a:t>
            </a:r>
          </a:p>
        </p:txBody>
      </p:sp>
      <p:sp>
        <p:nvSpPr>
          <p:cNvPr id="3" name="Content Placeholder 2">
            <a:extLst>
              <a:ext uri="{FF2B5EF4-FFF2-40B4-BE49-F238E27FC236}">
                <a16:creationId xmlns:a16="http://schemas.microsoft.com/office/drawing/2014/main" id="{AF97CEC1-1F91-4E4A-BEA3-A22AB59EAE25}"/>
              </a:ext>
            </a:extLst>
          </p:cNvPr>
          <p:cNvSpPr>
            <a:spLocks noGrp="1"/>
          </p:cNvSpPr>
          <p:nvPr>
            <p:ph idx="1"/>
          </p:nvPr>
        </p:nvSpPr>
        <p:spPr>
          <a:xfrm>
            <a:off x="334861" y="961559"/>
            <a:ext cx="11577506" cy="5053347"/>
          </a:xfrm>
        </p:spPr>
        <p:txBody>
          <a:bodyPr/>
          <a:lstStyle/>
          <a:p>
            <a:pPr>
              <a:lnSpc>
                <a:spcPct val="100000"/>
              </a:lnSpc>
              <a:spcBef>
                <a:spcPts val="0"/>
              </a:spcBef>
            </a:pPr>
            <a:r>
              <a:rPr lang="en-US" sz="1200" u="sng" dirty="0">
                <a:hlinkClick r:id="rId2"/>
              </a:rPr>
              <a:t>Abstract </a:t>
            </a:r>
            <a:endParaRPr lang="en-US" sz="1200" dirty="0"/>
          </a:p>
          <a:p>
            <a:pPr>
              <a:lnSpc>
                <a:spcPct val="100000"/>
              </a:lnSpc>
              <a:spcBef>
                <a:spcPts val="0"/>
              </a:spcBef>
            </a:pPr>
            <a:r>
              <a:rPr lang="en-US" sz="1200" u="sng" dirty="0">
                <a:hlinkClick r:id="rId3"/>
              </a:rPr>
              <a:t>Authentication of Key Biological and Chemical Resources</a:t>
            </a:r>
            <a:endParaRPr lang="en-US" sz="1200" dirty="0"/>
          </a:p>
          <a:p>
            <a:pPr>
              <a:lnSpc>
                <a:spcPct val="100000"/>
              </a:lnSpc>
              <a:spcBef>
                <a:spcPts val="0"/>
              </a:spcBef>
            </a:pPr>
            <a:r>
              <a:rPr lang="en-US" sz="1200" u="sng" dirty="0" err="1">
                <a:hlinkClick r:id="rId4"/>
              </a:rPr>
              <a:t>Biosketch</a:t>
            </a:r>
            <a:r>
              <a:rPr lang="en-US" sz="1200" dirty="0"/>
              <a:t> (includes new form and guidance for proposals due on or after 1/25/2022)</a:t>
            </a:r>
          </a:p>
          <a:p>
            <a:pPr lvl="1">
              <a:lnSpc>
                <a:spcPct val="100000"/>
              </a:lnSpc>
              <a:spcBef>
                <a:spcPts val="0"/>
              </a:spcBef>
            </a:pPr>
            <a:r>
              <a:rPr lang="en-US" sz="1200" u="sng" dirty="0">
                <a:hlinkClick r:id="rId5"/>
              </a:rPr>
              <a:t>Example </a:t>
            </a:r>
            <a:r>
              <a:rPr lang="en-US" sz="1200" u="sng" dirty="0" err="1">
                <a:hlinkClick r:id="rId5"/>
              </a:rPr>
              <a:t>Biosketch</a:t>
            </a:r>
            <a:endParaRPr lang="en-US" sz="1200" dirty="0"/>
          </a:p>
          <a:p>
            <a:pPr>
              <a:lnSpc>
                <a:spcPct val="100000"/>
              </a:lnSpc>
              <a:spcBef>
                <a:spcPts val="0"/>
              </a:spcBef>
            </a:pPr>
            <a:r>
              <a:rPr lang="en-US" sz="1200" u="sng" dirty="0">
                <a:hlinkClick r:id="rId6"/>
              </a:rPr>
              <a:t>Budget Justification (Detailed)</a:t>
            </a:r>
            <a:endParaRPr lang="en-US" sz="1200" dirty="0"/>
          </a:p>
          <a:p>
            <a:pPr>
              <a:lnSpc>
                <a:spcPct val="100000"/>
              </a:lnSpc>
              <a:spcBef>
                <a:spcPts val="0"/>
              </a:spcBef>
            </a:pPr>
            <a:r>
              <a:rPr lang="en-US" sz="1200" u="sng" dirty="0">
                <a:hlinkClick r:id="rId7"/>
              </a:rPr>
              <a:t>Consortium/Contractual Arrangements</a:t>
            </a:r>
            <a:endParaRPr lang="en-US" sz="1200" dirty="0"/>
          </a:p>
          <a:p>
            <a:pPr>
              <a:lnSpc>
                <a:spcPct val="100000"/>
              </a:lnSpc>
              <a:spcBef>
                <a:spcPts val="0"/>
              </a:spcBef>
            </a:pPr>
            <a:r>
              <a:rPr lang="en-US" sz="1200" u="sng" dirty="0">
                <a:hlinkClick r:id="rId8"/>
              </a:rPr>
              <a:t>Data Management and Sharing Plan</a:t>
            </a:r>
            <a:endParaRPr lang="en-US" sz="1200" dirty="0"/>
          </a:p>
          <a:p>
            <a:pPr>
              <a:lnSpc>
                <a:spcPct val="100000"/>
              </a:lnSpc>
              <a:spcBef>
                <a:spcPts val="0"/>
              </a:spcBef>
            </a:pPr>
            <a:r>
              <a:rPr lang="en-US" sz="1200" u="sng" dirty="0">
                <a:hlinkClick r:id="rId9"/>
              </a:rPr>
              <a:t>Equipment</a:t>
            </a:r>
            <a:endParaRPr lang="en-US" sz="1200" dirty="0"/>
          </a:p>
          <a:p>
            <a:pPr>
              <a:lnSpc>
                <a:spcPct val="100000"/>
              </a:lnSpc>
              <a:spcBef>
                <a:spcPts val="0"/>
              </a:spcBef>
            </a:pPr>
            <a:r>
              <a:rPr lang="en-US" sz="1200" u="sng" dirty="0">
                <a:hlinkClick r:id="rId10"/>
              </a:rPr>
              <a:t>Facilities and Other Resources: Overall</a:t>
            </a:r>
            <a:endParaRPr lang="en-US" sz="1200" dirty="0"/>
          </a:p>
          <a:p>
            <a:pPr>
              <a:lnSpc>
                <a:spcPct val="100000"/>
              </a:lnSpc>
              <a:spcBef>
                <a:spcPts val="0"/>
              </a:spcBef>
            </a:pPr>
            <a:r>
              <a:rPr lang="en-US" sz="1200" u="sng" dirty="0">
                <a:hlinkClick r:id="rId11"/>
              </a:rPr>
              <a:t>Facilities and Other Resources: Admin Core</a:t>
            </a:r>
            <a:endParaRPr lang="en-US" sz="1200" dirty="0"/>
          </a:p>
          <a:p>
            <a:pPr>
              <a:lnSpc>
                <a:spcPct val="100000"/>
              </a:lnSpc>
              <a:spcBef>
                <a:spcPts val="0"/>
              </a:spcBef>
            </a:pPr>
            <a:r>
              <a:rPr lang="en-US" sz="1200" u="sng" dirty="0">
                <a:hlinkClick r:id="rId12"/>
              </a:rPr>
              <a:t>Facilities and Other Resources: Core</a:t>
            </a:r>
            <a:endParaRPr lang="en-US" sz="1200" dirty="0"/>
          </a:p>
          <a:p>
            <a:pPr>
              <a:lnSpc>
                <a:spcPct val="100000"/>
              </a:lnSpc>
              <a:spcBef>
                <a:spcPts val="0"/>
              </a:spcBef>
            </a:pPr>
            <a:r>
              <a:rPr lang="en-US" sz="1200" u="sng" dirty="0">
                <a:hlinkClick r:id="rId13"/>
              </a:rPr>
              <a:t>Facilities and Other Resources: Project</a:t>
            </a:r>
            <a:endParaRPr lang="en-US" sz="1200" dirty="0"/>
          </a:p>
          <a:p>
            <a:pPr lvl="1">
              <a:lnSpc>
                <a:spcPct val="100000"/>
              </a:lnSpc>
              <a:spcBef>
                <a:spcPts val="0"/>
              </a:spcBef>
            </a:pPr>
            <a:r>
              <a:rPr lang="en-US" sz="1200" u="sng" dirty="0">
                <a:hlinkClick r:id="rId14" tooltip="Facilities and Resources Repository"/>
              </a:rPr>
              <a:t>Facilities and Resources Repository</a:t>
            </a:r>
            <a:r>
              <a:rPr lang="en-US" sz="1200" dirty="0"/>
              <a:t> (access boilerplate language and contacts for facilities and resources to potentially support the project)</a:t>
            </a:r>
          </a:p>
          <a:p>
            <a:pPr>
              <a:lnSpc>
                <a:spcPct val="100000"/>
              </a:lnSpc>
              <a:spcBef>
                <a:spcPts val="0"/>
              </a:spcBef>
            </a:pPr>
            <a:r>
              <a:rPr lang="en-US" sz="1200" u="sng" dirty="0">
                <a:hlinkClick r:id="rId15"/>
              </a:rPr>
              <a:t>Introduction</a:t>
            </a:r>
            <a:endParaRPr lang="en-US" sz="1200" dirty="0"/>
          </a:p>
          <a:p>
            <a:pPr>
              <a:lnSpc>
                <a:spcPct val="100000"/>
              </a:lnSpc>
              <a:spcBef>
                <a:spcPts val="0"/>
              </a:spcBef>
            </a:pPr>
            <a:r>
              <a:rPr lang="en-US" sz="1200" u="sng" dirty="0">
                <a:hlinkClick r:id="rId16"/>
              </a:rPr>
              <a:t>Multiple PI Leadership Plan</a:t>
            </a:r>
            <a:endParaRPr lang="en-US" sz="1200" dirty="0"/>
          </a:p>
          <a:p>
            <a:pPr>
              <a:lnSpc>
                <a:spcPct val="100000"/>
              </a:lnSpc>
              <a:spcBef>
                <a:spcPts val="0"/>
              </a:spcBef>
            </a:pPr>
            <a:r>
              <a:rPr lang="en-US" sz="1200" u="sng" dirty="0">
                <a:hlinkClick r:id="rId17"/>
              </a:rPr>
              <a:t>Project Narrative</a:t>
            </a:r>
            <a:endParaRPr lang="en-US" sz="1200" dirty="0"/>
          </a:p>
          <a:p>
            <a:pPr>
              <a:lnSpc>
                <a:spcPct val="100000"/>
              </a:lnSpc>
              <a:spcBef>
                <a:spcPts val="0"/>
              </a:spcBef>
            </a:pPr>
            <a:r>
              <a:rPr lang="en-US" sz="1200" u="sng" dirty="0">
                <a:hlinkClick r:id="rId18"/>
              </a:rPr>
              <a:t>References</a:t>
            </a:r>
            <a:endParaRPr lang="en-US" sz="1200" dirty="0"/>
          </a:p>
          <a:p>
            <a:pPr>
              <a:lnSpc>
                <a:spcPct val="100000"/>
              </a:lnSpc>
              <a:spcBef>
                <a:spcPts val="0"/>
              </a:spcBef>
            </a:pPr>
            <a:r>
              <a:rPr lang="en-US" sz="1200" u="sng" dirty="0">
                <a:hlinkClick r:id="rId19"/>
              </a:rPr>
              <a:t>Research Strategy: Overall </a:t>
            </a:r>
            <a:endParaRPr lang="en-US" sz="1200" dirty="0"/>
          </a:p>
          <a:p>
            <a:pPr>
              <a:lnSpc>
                <a:spcPct val="100000"/>
              </a:lnSpc>
              <a:spcBef>
                <a:spcPts val="0"/>
              </a:spcBef>
            </a:pPr>
            <a:r>
              <a:rPr lang="en-US" sz="1200" u="sng" dirty="0">
                <a:hlinkClick r:id="rId20"/>
              </a:rPr>
              <a:t>Research Strategy: Admin Core </a:t>
            </a:r>
            <a:endParaRPr lang="en-US" sz="1200" dirty="0"/>
          </a:p>
          <a:p>
            <a:pPr>
              <a:lnSpc>
                <a:spcPct val="100000"/>
              </a:lnSpc>
              <a:spcBef>
                <a:spcPts val="0"/>
              </a:spcBef>
            </a:pPr>
            <a:r>
              <a:rPr lang="en-US" sz="1200" u="sng" dirty="0">
                <a:hlinkClick r:id="rId21"/>
              </a:rPr>
              <a:t>Research Strategy: Core</a:t>
            </a:r>
            <a:endParaRPr lang="en-US" sz="1200" dirty="0"/>
          </a:p>
          <a:p>
            <a:pPr>
              <a:lnSpc>
                <a:spcPct val="100000"/>
              </a:lnSpc>
              <a:spcBef>
                <a:spcPts val="0"/>
              </a:spcBef>
            </a:pPr>
            <a:r>
              <a:rPr lang="en-US" sz="1200" u="sng" dirty="0">
                <a:hlinkClick r:id="rId22"/>
              </a:rPr>
              <a:t>Research Strategy: Project - no clinical trial</a:t>
            </a:r>
            <a:endParaRPr lang="en-US" sz="1200" dirty="0"/>
          </a:p>
          <a:p>
            <a:pPr>
              <a:lnSpc>
                <a:spcPct val="100000"/>
              </a:lnSpc>
              <a:spcBef>
                <a:spcPts val="0"/>
              </a:spcBef>
            </a:pPr>
            <a:r>
              <a:rPr lang="en-US" sz="1200" u="sng" dirty="0">
                <a:hlinkClick r:id="rId23"/>
              </a:rPr>
              <a:t>Research Strategy: Project - with clinical trial</a:t>
            </a:r>
            <a:endParaRPr lang="en-US" sz="1200" dirty="0"/>
          </a:p>
          <a:p>
            <a:pPr>
              <a:lnSpc>
                <a:spcPct val="100000"/>
              </a:lnSpc>
              <a:spcBef>
                <a:spcPts val="0"/>
              </a:spcBef>
            </a:pPr>
            <a:r>
              <a:rPr lang="en-US" sz="1200" u="sng" dirty="0">
                <a:hlinkClick r:id="rId24"/>
              </a:rPr>
              <a:t>Resource Sharing Plan</a:t>
            </a:r>
            <a:endParaRPr lang="en-US" sz="1200" dirty="0"/>
          </a:p>
          <a:p>
            <a:pPr>
              <a:lnSpc>
                <a:spcPct val="100000"/>
              </a:lnSpc>
              <a:spcBef>
                <a:spcPts val="0"/>
              </a:spcBef>
            </a:pPr>
            <a:r>
              <a:rPr lang="en-US" sz="1200" u="sng" dirty="0">
                <a:hlinkClick r:id="rId25"/>
              </a:rPr>
              <a:t>Select Agent Research</a:t>
            </a:r>
            <a:endParaRPr lang="en-US" sz="1200" dirty="0"/>
          </a:p>
          <a:p>
            <a:pPr>
              <a:lnSpc>
                <a:spcPct val="100000"/>
              </a:lnSpc>
              <a:spcBef>
                <a:spcPts val="0"/>
              </a:spcBef>
            </a:pPr>
            <a:r>
              <a:rPr lang="en-US" sz="1200" u="sng" dirty="0">
                <a:hlinkClick r:id="rId26"/>
              </a:rPr>
              <a:t>Specific Aims</a:t>
            </a:r>
            <a:endParaRPr lang="en-US" sz="1200" dirty="0"/>
          </a:p>
          <a:p>
            <a:pPr>
              <a:lnSpc>
                <a:spcPct val="100000"/>
              </a:lnSpc>
              <a:spcBef>
                <a:spcPts val="0"/>
              </a:spcBef>
            </a:pPr>
            <a:r>
              <a:rPr lang="en-US" sz="1200" u="sng" dirty="0">
                <a:hlinkClick r:id="rId27"/>
              </a:rPr>
              <a:t>Vertebrate Animals</a:t>
            </a:r>
            <a:endParaRPr lang="en-US" sz="1200" dirty="0"/>
          </a:p>
          <a:p>
            <a:endParaRPr lang="en-US" sz="3200" dirty="0"/>
          </a:p>
        </p:txBody>
      </p:sp>
    </p:spTree>
    <p:extLst>
      <p:ext uri="{BB962C8B-B14F-4D97-AF65-F5344CB8AC3E}">
        <p14:creationId xmlns:p14="http://schemas.microsoft.com/office/powerpoint/2010/main" val="201835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9C7CB-FDDD-43BD-AC31-3E7771266F72}"/>
              </a:ext>
            </a:extLst>
          </p:cNvPr>
          <p:cNvSpPr>
            <a:spLocks noGrp="1"/>
          </p:cNvSpPr>
          <p:nvPr>
            <p:ph type="body" sz="quarter" idx="10"/>
          </p:nvPr>
        </p:nvSpPr>
        <p:spPr/>
        <p:txBody>
          <a:bodyPr/>
          <a:lstStyle/>
          <a:p>
            <a:pPr algn="ctr"/>
            <a:r>
              <a:rPr lang="en-US" dirty="0"/>
              <a:t>School of Medicine </a:t>
            </a:r>
          </a:p>
          <a:p>
            <a:pPr algn="ctr"/>
            <a:r>
              <a:rPr lang="en-US" dirty="0"/>
              <a:t>Intent to Submit (I2S)</a:t>
            </a:r>
          </a:p>
        </p:txBody>
      </p:sp>
    </p:spTree>
    <p:extLst>
      <p:ext uri="{BB962C8B-B14F-4D97-AF65-F5344CB8AC3E}">
        <p14:creationId xmlns:p14="http://schemas.microsoft.com/office/powerpoint/2010/main" val="64257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F4D4-0677-4846-AA34-19E0BD55743E}"/>
              </a:ext>
            </a:extLst>
          </p:cNvPr>
          <p:cNvSpPr>
            <a:spLocks noGrp="1"/>
          </p:cNvSpPr>
          <p:nvPr>
            <p:ph type="title"/>
          </p:nvPr>
        </p:nvSpPr>
        <p:spPr/>
        <p:txBody>
          <a:bodyPr/>
          <a:lstStyle/>
          <a:p>
            <a:r>
              <a:rPr lang="en-US" dirty="0"/>
              <a:t>Intent to Submit (I2S) on MRH</a:t>
            </a:r>
          </a:p>
        </p:txBody>
      </p:sp>
      <p:sp>
        <p:nvSpPr>
          <p:cNvPr id="3" name="Content Placeholder 2">
            <a:extLst>
              <a:ext uri="{FF2B5EF4-FFF2-40B4-BE49-F238E27FC236}">
                <a16:creationId xmlns:a16="http://schemas.microsoft.com/office/drawing/2014/main" id="{FB94EAF3-C536-4EAD-BA86-00877794C57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330AA40-097C-4DB5-A622-D679C03B7A41}"/>
              </a:ext>
            </a:extLst>
          </p:cNvPr>
          <p:cNvPicPr>
            <a:picLocks noChangeAspect="1"/>
          </p:cNvPicPr>
          <p:nvPr/>
        </p:nvPicPr>
        <p:blipFill rotWithShape="1">
          <a:blip r:embed="rId2"/>
          <a:srcRect t="11751"/>
          <a:stretch/>
        </p:blipFill>
        <p:spPr>
          <a:xfrm>
            <a:off x="883393" y="1509006"/>
            <a:ext cx="10470407" cy="383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F3F718A0-0714-4B7B-ADB3-646F4666D531}"/>
              </a:ext>
            </a:extLst>
          </p:cNvPr>
          <p:cNvSpPr/>
          <p:nvPr/>
        </p:nvSpPr>
        <p:spPr>
          <a:xfrm>
            <a:off x="9706063" y="1846712"/>
            <a:ext cx="1216403" cy="51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1B36-4371-48F4-9478-63CB9D08D5B4}"/>
              </a:ext>
            </a:extLst>
          </p:cNvPr>
          <p:cNvSpPr>
            <a:spLocks noGrp="1"/>
          </p:cNvSpPr>
          <p:nvPr>
            <p:ph type="title"/>
          </p:nvPr>
        </p:nvSpPr>
        <p:spPr>
          <a:xfrm>
            <a:off x="185057" y="152839"/>
            <a:ext cx="10515600" cy="1325563"/>
          </a:xfrm>
        </p:spPr>
        <p:txBody>
          <a:bodyPr/>
          <a:lstStyle/>
          <a:p>
            <a:r>
              <a:rPr lang="en-US" sz="4400" dirty="0"/>
              <a:t>How to Begin a Proposal</a:t>
            </a:r>
          </a:p>
        </p:txBody>
      </p:sp>
      <p:sp>
        <p:nvSpPr>
          <p:cNvPr id="3" name="Content Placeholder 2">
            <a:extLst>
              <a:ext uri="{FF2B5EF4-FFF2-40B4-BE49-F238E27FC236}">
                <a16:creationId xmlns:a16="http://schemas.microsoft.com/office/drawing/2014/main" id="{6859378D-1B90-482A-A975-4618A5DC0223}"/>
              </a:ext>
            </a:extLst>
          </p:cNvPr>
          <p:cNvSpPr>
            <a:spLocks noGrp="1"/>
          </p:cNvSpPr>
          <p:nvPr>
            <p:ph idx="1"/>
          </p:nvPr>
        </p:nvSpPr>
        <p:spPr>
          <a:xfrm>
            <a:off x="539621" y="1166381"/>
            <a:ext cx="10515600" cy="4063927"/>
          </a:xfrm>
        </p:spPr>
        <p:txBody>
          <a:bodyPr/>
          <a:lstStyle/>
          <a:p>
            <a:pPr marL="0" indent="0">
              <a:buNone/>
            </a:pPr>
            <a:r>
              <a:rPr lang="en-US" sz="2400" dirty="0"/>
              <a:t>Submit an </a:t>
            </a:r>
            <a:r>
              <a:rPr lang="en-US" sz="2400" dirty="0">
                <a:hlinkClick r:id="rId2"/>
              </a:rPr>
              <a:t>Intent to Submit </a:t>
            </a:r>
            <a:r>
              <a:rPr lang="en-US" sz="2400" dirty="0"/>
              <a:t>(I2S) AND the Proposal Intake Form </a:t>
            </a:r>
            <a:r>
              <a:rPr lang="en-US" sz="2400" dirty="0">
                <a:solidFill>
                  <a:srgbClr val="FF0000"/>
                </a:solidFill>
              </a:rPr>
              <a:t>early</a:t>
            </a:r>
          </a:p>
          <a:p>
            <a:r>
              <a:rPr lang="en-US" sz="2400" b="1" dirty="0"/>
              <a:t>At least 15 business days</a:t>
            </a:r>
            <a:r>
              <a:rPr lang="en-US" sz="2400" dirty="0"/>
              <a:t> </a:t>
            </a:r>
            <a:r>
              <a:rPr lang="en-US" sz="2400" dirty="0">
                <a:solidFill>
                  <a:srgbClr val="FF0000"/>
                </a:solidFill>
              </a:rPr>
              <a:t>prior</a:t>
            </a:r>
            <a:r>
              <a:rPr lang="en-US" sz="2400" dirty="0"/>
              <a:t> to sponsor submission deadline for large proposals, such as proposals with subcontracts or international components (e.g. Federal contracts).</a:t>
            </a:r>
          </a:p>
          <a:p>
            <a:r>
              <a:rPr lang="en-US" sz="2400" dirty="0"/>
              <a:t>Complex proposals such as complex center grants, institutional training grants and cooperative agreements </a:t>
            </a:r>
            <a:r>
              <a:rPr lang="en-US" sz="2400" b="1" u="sng" dirty="0">
                <a:solidFill>
                  <a:srgbClr val="FF0000"/>
                </a:solidFill>
              </a:rPr>
              <a:t>should be done earlier.</a:t>
            </a:r>
          </a:p>
          <a:p>
            <a:endParaRPr lang="en-US" sz="2400" b="1" u="sng" dirty="0">
              <a:solidFill>
                <a:srgbClr val="FF0000"/>
              </a:solidFill>
            </a:endParaRPr>
          </a:p>
          <a:p>
            <a:r>
              <a:rPr lang="en-US" sz="2400" b="1" dirty="0"/>
              <a:t>Check your department’s internal deadlines</a:t>
            </a:r>
          </a:p>
          <a:p>
            <a:pPr marL="0" indent="0">
              <a:buNone/>
            </a:pPr>
            <a:endParaRPr lang="en-US" sz="2800" dirty="0"/>
          </a:p>
        </p:txBody>
      </p:sp>
    </p:spTree>
    <p:extLst>
      <p:ext uri="{BB962C8B-B14F-4D97-AF65-F5344CB8AC3E}">
        <p14:creationId xmlns:p14="http://schemas.microsoft.com/office/powerpoint/2010/main" val="16361074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Medicine2020" id="{3CE7588B-4929-094A-8716-BD8A6C39321D}" vid="{44584081-E734-0240-9413-1D0169DBFBA7}"/>
    </a:ext>
  </a:extLst>
</a:theme>
</file>

<file path=ppt/theme/theme2.xml><?xml version="1.0" encoding="utf-8"?>
<a:theme xmlns:a="http://schemas.openxmlformats.org/drawingml/2006/main" name="Medicine - inside pages">
  <a:themeElements>
    <a:clrScheme name="DukeDOM">
      <a:dk1>
        <a:srgbClr val="000000"/>
      </a:dk1>
      <a:lt1>
        <a:srgbClr val="FFFFFF"/>
      </a:lt1>
      <a:dk2>
        <a:srgbClr val="44546A"/>
      </a:dk2>
      <a:lt2>
        <a:srgbClr val="E7E6E6"/>
      </a:lt2>
      <a:accent1>
        <a:srgbClr val="103E75"/>
      </a:accent1>
      <a:accent2>
        <a:srgbClr val="67BDA7"/>
      </a:accent2>
      <a:accent3>
        <a:srgbClr val="01122B"/>
      </a:accent3>
      <a:accent4>
        <a:srgbClr val="DC4D3A"/>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Medicine2020" id="{3CE7588B-4929-094A-8716-BD8A6C39321D}" vid="{104B1821-182C-DC46-9AA6-8B1CEBB827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deptMedicine2020</Template>
  <TotalTime>12219</TotalTime>
  <Words>1821</Words>
  <Application>Microsoft Office PowerPoint</Application>
  <PresentationFormat>Widescreen</PresentationFormat>
  <Paragraphs>180</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Black</vt:lpstr>
      <vt:lpstr>Calibri</vt:lpstr>
      <vt:lpstr>Calibri Light</vt:lpstr>
      <vt:lpstr>System Font Regular</vt:lpstr>
      <vt:lpstr>Times New Roman</vt:lpstr>
      <vt:lpstr>Wingdings</vt:lpstr>
      <vt:lpstr>Custom Design</vt:lpstr>
      <vt:lpstr>Medicine - inside pages</vt:lpstr>
      <vt:lpstr>Working with Duke Research Administration and Central Offices</vt:lpstr>
      <vt:lpstr>Where to Find Resources</vt:lpstr>
      <vt:lpstr>Newsletter</vt:lpstr>
      <vt:lpstr>Offices who Can Help</vt:lpstr>
      <vt:lpstr>Things to Consider before Applying</vt:lpstr>
      <vt:lpstr>Proposal Templates</vt:lpstr>
      <vt:lpstr>PowerPoint Presentation</vt:lpstr>
      <vt:lpstr>Intent to Submit (I2S) on MRH</vt:lpstr>
      <vt:lpstr>How to Begin a Proposal</vt:lpstr>
      <vt:lpstr>Importance of I2S and Proposal Intake Form</vt:lpstr>
      <vt:lpstr>PowerPoint Presentation</vt:lpstr>
      <vt:lpstr>How to Begin a Proposal</vt:lpstr>
      <vt:lpstr>Proposal Calculator</vt:lpstr>
      <vt:lpstr>PowerPoint Presentation</vt:lpstr>
      <vt:lpstr>Key Personnel</vt:lpstr>
      <vt:lpstr>Human Subjects Involved?</vt:lpstr>
      <vt:lpstr>Human Subjects Continued</vt:lpstr>
      <vt:lpstr>Human Subjects Questions</vt:lpstr>
      <vt:lpstr>Human Subjects Continued</vt:lpstr>
      <vt:lpstr>Budget Tips</vt:lpstr>
      <vt:lpstr>Personnel Approvals</vt:lpstr>
      <vt:lpstr>PowerPoint Presentation</vt:lpstr>
      <vt:lpstr>Proposal Flow</vt:lpstr>
      <vt:lpstr>PowerPoint Presentation</vt:lpstr>
      <vt:lpstr>Proposal Deadline Example</vt:lpstr>
      <vt:lpstr>Proposal Application TIPS</vt:lpstr>
      <vt:lpstr>Biosketches</vt:lpstr>
      <vt:lpstr>PowerPoint Presentation</vt:lpstr>
    </vt:vector>
  </TitlesOfParts>
  <Company>Duke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Bond</dc:creator>
  <cp:lastModifiedBy>Denise Y Wynn</cp:lastModifiedBy>
  <cp:revision>228</cp:revision>
  <cp:lastPrinted>2020-02-12T18:11:21Z</cp:lastPrinted>
  <dcterms:created xsi:type="dcterms:W3CDTF">2022-02-23T14:05:52Z</dcterms:created>
  <dcterms:modified xsi:type="dcterms:W3CDTF">2025-05-28T19:53:00Z</dcterms:modified>
</cp:coreProperties>
</file>