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869" r:id="rId2"/>
    <p:sldId id="876" r:id="rId3"/>
    <p:sldId id="871" r:id="rId4"/>
    <p:sldId id="873" r:id="rId5"/>
    <p:sldId id="874" r:id="rId6"/>
    <p:sldId id="87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B0A2F7F-6EE6-864F-889A-D09B6A1D975C}">
          <p14:sldIdLst>
            <p14:sldId id="869"/>
            <p14:sldId id="876"/>
            <p14:sldId id="871"/>
            <p14:sldId id="873"/>
            <p14:sldId id="874"/>
            <p14:sldId id="8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ncy Weigle" initials="N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7BD3E"/>
    <a:srgbClr val="B110C0"/>
    <a:srgbClr val="009043"/>
    <a:srgbClr val="C027C0"/>
    <a:srgbClr val="BC26BD"/>
    <a:srgbClr val="125521"/>
    <a:srgbClr val="FAFF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82"/>
    <p:restoredTop sz="80952"/>
  </p:normalViewPr>
  <p:slideViewPr>
    <p:cSldViewPr>
      <p:cViewPr varScale="1">
        <p:scale>
          <a:sx n="77" d="100"/>
          <a:sy n="77" d="100"/>
        </p:scale>
        <p:origin x="1984" y="184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5" d="100"/>
        <a:sy n="105" d="100"/>
      </p:scale>
      <p:origin x="0" y="0"/>
    </p:cViewPr>
  </p:sorterViewPr>
  <p:notesViewPr>
    <p:cSldViewPr>
      <p:cViewPr varScale="1">
        <p:scale>
          <a:sx n="89" d="100"/>
          <a:sy n="89" d="100"/>
        </p:scale>
        <p:origin x="3200" y="-48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622C3B-AD8B-B549-A8C1-8F2DFE467021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3FFC0-86CD-C242-BFDD-678F912D4F9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2660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What does that mean.. A typical girl</a:t>
            </a:r>
          </a:p>
          <a:p>
            <a:r>
              <a:rPr lang="en-US" dirty="0"/>
              <a:t>How did that patient get pregnant, she’s so fat…. “we don’t say that at Duke.”</a:t>
            </a:r>
          </a:p>
          <a:p>
            <a:r>
              <a:rPr lang="en-US" dirty="0"/>
              <a:t>Our nurses are so lazy/stupid, insert word….  ‘</a:t>
            </a:r>
            <a:r>
              <a:rPr lang="en-US" dirty="0" err="1"/>
              <a:t>Ive</a:t>
            </a:r>
            <a:r>
              <a:rPr lang="en-US" dirty="0"/>
              <a:t> always thought of you as a fair minded person, so it shocks me to hear you say that.”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FFC0-86CD-C242-BFDD-678F912D4F9B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94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see a resident aggressively questioning a student to the point of humiliation…….  </a:t>
            </a:r>
          </a:p>
          <a:p>
            <a:r>
              <a:rPr lang="en-US" dirty="0"/>
              <a:t>Offer a </a:t>
            </a:r>
            <a:r>
              <a:rPr lang="en-US" dirty="0" err="1"/>
              <a:t>dstriction</a:t>
            </a:r>
            <a:r>
              <a:rPr lang="en-US" dirty="0"/>
              <a:t>- to go do a procedure with me….. Then </a:t>
            </a:r>
            <a:r>
              <a:rPr lang="en-US" dirty="0" err="1"/>
              <a:t>followup</a:t>
            </a:r>
            <a:r>
              <a:rPr lang="en-US" dirty="0"/>
              <a:t> with the other person.”</a:t>
            </a:r>
          </a:p>
          <a:p>
            <a:endParaRPr lang="en-US" dirty="0"/>
          </a:p>
          <a:p>
            <a:r>
              <a:rPr lang="en-US" dirty="0"/>
              <a:t>Bedside nurse won’t let the student participate----another time you could intervene.  “that’s my patient, could I introduce you to her?”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FFC0-86CD-C242-BFDD-678F912D4F9B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1348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present isn’t always the time to say something– hierarchy, patient care needs, so you can </a:t>
            </a:r>
            <a:r>
              <a:rPr lang="en-US" dirty="0" err="1"/>
              <a:t>followup</a:t>
            </a:r>
            <a:r>
              <a:rPr lang="en-US" dirty="0"/>
              <a:t> later.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FFC0-86CD-C242-BFDD-678F912D4F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4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Students sometime do this– see something and they need </a:t>
            </a:r>
            <a:r>
              <a:rPr lang="en-US" dirty="0" err="1"/>
              <a:t>somone</a:t>
            </a:r>
            <a:r>
              <a:rPr lang="en-US" dirty="0"/>
              <a:t> to help them.  (student said something to faculty about actions by a nurse, and the faculty responded, “oh yeah, we know and then the faculty does nothing.”</a:t>
            </a:r>
          </a:p>
          <a:p>
            <a:r>
              <a:rPr lang="en-US" dirty="0"/>
              <a:t>Instead, talk to Dr. Barber, the nurse manager, the program director,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FFC0-86CD-C242-BFDD-678F912D4F9B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142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 going to be reprimanded for good faith…it’s like handwashing…how do we get there…</a:t>
            </a:r>
          </a:p>
          <a:p>
            <a:r>
              <a:rPr lang="en-US" dirty="0"/>
              <a:t>This is our structure, this is </a:t>
            </a:r>
            <a:r>
              <a:rPr lang="en-US"/>
              <a:t>our expectation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3FFC0-86CD-C242-BFDD-678F912D4F9B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23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934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5315-05D3-43AE-ABF7-D9038B2A3A5F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60-D6CE-4D55-9179-6D7AAF1A7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6035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5315-05D3-43AE-ABF7-D9038B2A3A5F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60-D6CE-4D55-9179-6D7AAF1A7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715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5315-05D3-43AE-ABF7-D9038B2A3A5F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60-D6CE-4D55-9179-6D7AAF1A7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331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5315-05D3-43AE-ABF7-D9038B2A3A5F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60-D6CE-4D55-9179-6D7AAF1A7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898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E5315-05D3-43AE-ABF7-D9038B2A3A5F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4AC560-D6CE-4D55-9179-6D7AAF1A7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880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E5315-05D3-43AE-ABF7-D9038B2A3A5F}" type="datetimeFigureOut">
              <a:rPr lang="en-US" smtClean="0"/>
              <a:t>8/12/20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4AC560-D6CE-4D55-9179-6D7AAF1A7CA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614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DFE94-2282-DA4D-9166-436DB4CDE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Bystander Effect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DFCECFF-1F59-F947-90B2-F8332FFFD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295400"/>
            <a:ext cx="6553200" cy="434926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41EDBA-3C4E-6446-BBCE-F5D4ED2E21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64937">
            <a:off x="2308988" y="4356627"/>
            <a:ext cx="4131950" cy="3098962"/>
          </a:xfrm>
          <a:prstGeom prst="rect">
            <a:avLst/>
          </a:prstGeom>
          <a:noFill/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0EB3160-BE4E-514E-B3FC-6C0CA816D446}"/>
              </a:ext>
            </a:extLst>
          </p:cNvPr>
          <p:cNvSpPr/>
          <p:nvPr/>
        </p:nvSpPr>
        <p:spPr>
          <a:xfrm>
            <a:off x="3846714" y="2268401"/>
            <a:ext cx="179208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endParaRPr lang="en-US" dirty="0">
              <a:solidFill>
                <a:schemeClr val="tx1"/>
              </a:solidFill>
            </a:endParaRPr>
          </a:p>
          <a:p>
            <a:pPr algn="ctr"/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I’m sure </a:t>
            </a: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someone else will handle it.</a:t>
            </a:r>
          </a:p>
        </p:txBody>
      </p:sp>
      <p:sp>
        <p:nvSpPr>
          <p:cNvPr id="9" name="Rounded Rectangular Callout 8">
            <a:extLst>
              <a:ext uri="{FF2B5EF4-FFF2-40B4-BE49-F238E27FC236}">
                <a16:creationId xmlns:a16="http://schemas.microsoft.com/office/drawing/2014/main" id="{11F44AB4-2711-E942-9AE7-D5146DF2F2BC}"/>
              </a:ext>
            </a:extLst>
          </p:cNvPr>
          <p:cNvSpPr/>
          <p:nvPr/>
        </p:nvSpPr>
        <p:spPr>
          <a:xfrm>
            <a:off x="7239000" y="1066800"/>
            <a:ext cx="1752600" cy="991208"/>
          </a:xfrm>
          <a:prstGeom prst="wedgeRoundRectCallout">
            <a:avLst>
              <a:gd name="adj1" fmla="val -47207"/>
              <a:gd name="adj2" fmla="val 87352"/>
              <a:gd name="adj3" fmla="val 16667"/>
            </a:avLst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9E353F-1739-E04D-923D-B6D9A1BA1695}"/>
              </a:ext>
            </a:extLst>
          </p:cNvPr>
          <p:cNvSpPr txBox="1"/>
          <p:nvPr/>
        </p:nvSpPr>
        <p:spPr>
          <a:xfrm>
            <a:off x="7370725" y="1383268"/>
            <a:ext cx="1617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>
                    <a:lumMod val="75000"/>
                  </a:schemeClr>
                </a:solidFill>
              </a:rPr>
              <a:t>They’ll be okay</a:t>
            </a:r>
          </a:p>
        </p:txBody>
      </p:sp>
      <p:sp>
        <p:nvSpPr>
          <p:cNvPr id="11" name="Rounded Rectangular Callout 10">
            <a:extLst>
              <a:ext uri="{FF2B5EF4-FFF2-40B4-BE49-F238E27FC236}">
                <a16:creationId xmlns:a16="http://schemas.microsoft.com/office/drawing/2014/main" id="{799906F9-AD6B-6040-A825-105A6AFC59EA}"/>
              </a:ext>
            </a:extLst>
          </p:cNvPr>
          <p:cNvSpPr/>
          <p:nvPr/>
        </p:nvSpPr>
        <p:spPr>
          <a:xfrm>
            <a:off x="3827744" y="1523985"/>
            <a:ext cx="1966546" cy="914415"/>
          </a:xfrm>
          <a:prstGeom prst="wedgeRoundRectCallout">
            <a:avLst>
              <a:gd name="adj1" fmla="val -53643"/>
              <a:gd name="adj2" fmla="val 105703"/>
              <a:gd name="adj3" fmla="val 16667"/>
            </a:avLst>
          </a:prstGeom>
          <a:noFill/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30EF71B-565F-0B43-A82C-81F0D34AC5B1}"/>
              </a:ext>
            </a:extLst>
          </p:cNvPr>
          <p:cNvSpPr txBox="1"/>
          <p:nvPr/>
        </p:nvSpPr>
        <p:spPr>
          <a:xfrm>
            <a:off x="3921050" y="1529224"/>
            <a:ext cx="18494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Must’ve had a rough night- too much to drink</a:t>
            </a:r>
          </a:p>
        </p:txBody>
      </p:sp>
      <p:sp>
        <p:nvSpPr>
          <p:cNvPr id="13" name="Rounded Rectangular Callout 12">
            <a:extLst>
              <a:ext uri="{FF2B5EF4-FFF2-40B4-BE49-F238E27FC236}">
                <a16:creationId xmlns:a16="http://schemas.microsoft.com/office/drawing/2014/main" id="{1D540D4D-1375-5D40-AF1A-D1D35A92A68C}"/>
              </a:ext>
            </a:extLst>
          </p:cNvPr>
          <p:cNvSpPr/>
          <p:nvPr/>
        </p:nvSpPr>
        <p:spPr>
          <a:xfrm>
            <a:off x="3846714" y="3157350"/>
            <a:ext cx="1752600" cy="991208"/>
          </a:xfrm>
          <a:prstGeom prst="wedgeRoundRectCallout">
            <a:avLst>
              <a:gd name="adj1" fmla="val 67174"/>
              <a:gd name="adj2" fmla="val -68765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C6E3E632-0CE1-FA4D-944D-567696D7570B}"/>
              </a:ext>
            </a:extLst>
          </p:cNvPr>
          <p:cNvSpPr/>
          <p:nvPr/>
        </p:nvSpPr>
        <p:spPr>
          <a:xfrm>
            <a:off x="416488" y="1330866"/>
            <a:ext cx="1966546" cy="914415"/>
          </a:xfrm>
          <a:prstGeom prst="wedgeRoundRectCallout">
            <a:avLst>
              <a:gd name="adj1" fmla="val -8039"/>
              <a:gd name="adj2" fmla="val 130703"/>
              <a:gd name="adj3" fmla="val 16667"/>
            </a:avLst>
          </a:prstGeom>
          <a:noFill/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1E459BF-6C16-F746-8834-9843885B629A}"/>
              </a:ext>
            </a:extLst>
          </p:cNvPr>
          <p:cNvSpPr txBox="1"/>
          <p:nvPr/>
        </p:nvSpPr>
        <p:spPr>
          <a:xfrm>
            <a:off x="404366" y="1518420"/>
            <a:ext cx="19610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They don’t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</a:rPr>
              <a:t>really 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</a:rPr>
              <a:t>need help….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3BF561A-4024-FB40-A2B1-7061413C37CE}"/>
              </a:ext>
            </a:extLst>
          </p:cNvPr>
          <p:cNvSpPr/>
          <p:nvPr/>
        </p:nvSpPr>
        <p:spPr>
          <a:xfrm>
            <a:off x="0" y="67056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72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C42CC8-4131-EB48-8D9B-FF36C75CE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069"/>
            <a:ext cx="2895600" cy="192176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F57F6E8-FFE5-BE4B-9C57-BB91184ED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62000"/>
            <a:ext cx="8448872" cy="857250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4D’s of Bystander Intervention </a:t>
            </a:r>
            <a:br>
              <a:rPr lang="en-US" dirty="0">
                <a:latin typeface="+mn-lt"/>
              </a:rPr>
            </a:br>
            <a:r>
              <a:rPr lang="en-US" sz="2700" dirty="0">
                <a:latin typeface="+mn-lt"/>
              </a:rPr>
              <a:t>Adapted from Bystander Intervention Workshop with Ada Gregory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B3CFF-8773-E940-B5C6-1E0BF7D24412}"/>
              </a:ext>
            </a:extLst>
          </p:cNvPr>
          <p:cNvSpPr txBox="1"/>
          <p:nvPr/>
        </p:nvSpPr>
        <p:spPr>
          <a:xfrm>
            <a:off x="457200" y="1905000"/>
            <a:ext cx="2209800" cy="76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A3361-B055-6045-ADCC-1180E8D6EF6E}"/>
              </a:ext>
            </a:extLst>
          </p:cNvPr>
          <p:cNvSpPr txBox="1"/>
          <p:nvPr/>
        </p:nvSpPr>
        <p:spPr>
          <a:xfrm>
            <a:off x="457200" y="2817819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Distract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74DF3-0BBB-FD4E-A958-4BEA84D78B8D}"/>
              </a:ext>
            </a:extLst>
          </p:cNvPr>
          <p:cNvSpPr txBox="1"/>
          <p:nvPr/>
        </p:nvSpPr>
        <p:spPr>
          <a:xfrm>
            <a:off x="457200" y="3728053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AD6C-C769-2B42-91C3-C394638A20D1}"/>
              </a:ext>
            </a:extLst>
          </p:cNvPr>
          <p:cNvSpPr txBox="1"/>
          <p:nvPr/>
        </p:nvSpPr>
        <p:spPr>
          <a:xfrm>
            <a:off x="457200" y="4638287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Delegate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AE570-7E7B-7347-A26B-51D0984AE41C}"/>
              </a:ext>
            </a:extLst>
          </p:cNvPr>
          <p:cNvSpPr/>
          <p:nvPr/>
        </p:nvSpPr>
        <p:spPr>
          <a:xfrm>
            <a:off x="0" y="67056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2247DA-41E3-5F4E-ADEC-5F5872D2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02011"/>
              </p:ext>
            </p:extLst>
          </p:nvPr>
        </p:nvGraphicFramePr>
        <p:xfrm>
          <a:off x="3429000" y="1788286"/>
          <a:ext cx="5477073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0873">
                  <a:extLst>
                    <a:ext uri="{9D8B030D-6E8A-4147-A177-3AD203B41FA5}">
                      <a16:colId xmlns:a16="http://schemas.microsoft.com/office/drawing/2014/main" val="3686068672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3544192001"/>
                    </a:ext>
                  </a:extLst>
                </a:gridCol>
              </a:tblGrid>
              <a:tr h="240064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Category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0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Question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“What does that mean too____”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04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Identify the behaviors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“What I hear you saying is that all ____are ____”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67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Education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“Did you know that..”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876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Appeal to values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“I’ve always thought of you as a fair-minded person, so it shocks me to hear you say that.”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1348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Interrupt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That’s not funny to me.” “I don’t get it.”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2731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Set Limits-Use teaming language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“We don’t say things like that at Duke.”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4336187"/>
                  </a:ext>
                </a:extLst>
              </a:tr>
            </a:tbl>
          </a:graphicData>
        </a:graphic>
      </p:graphicFrame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180885-2BE7-7E4C-8FA6-AEE2A17071DF}"/>
              </a:ext>
            </a:extLst>
          </p:cNvPr>
          <p:cNvCxnSpPr>
            <a:cxnSpLocks/>
          </p:cNvCxnSpPr>
          <p:nvPr/>
        </p:nvCxnSpPr>
        <p:spPr>
          <a:xfrm>
            <a:off x="2667000" y="2574164"/>
            <a:ext cx="762000" cy="32527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0CF924B-1F07-FA45-B4E8-5ED510038A17}"/>
              </a:ext>
            </a:extLst>
          </p:cNvPr>
          <p:cNvCxnSpPr>
            <a:cxnSpLocks/>
          </p:cNvCxnSpPr>
          <p:nvPr/>
        </p:nvCxnSpPr>
        <p:spPr>
          <a:xfrm flipV="1">
            <a:off x="2420134" y="1788286"/>
            <a:ext cx="1008866" cy="16316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64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C42CC8-4131-EB48-8D9B-FF36C75CE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069"/>
            <a:ext cx="2895600" cy="1921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B3CFF-8773-E940-B5C6-1E0BF7D24412}"/>
              </a:ext>
            </a:extLst>
          </p:cNvPr>
          <p:cNvSpPr txBox="1"/>
          <p:nvPr/>
        </p:nvSpPr>
        <p:spPr>
          <a:xfrm>
            <a:off x="457200" y="1905000"/>
            <a:ext cx="2209800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A3361-B055-6045-ADCC-1180E8D6EF6E}"/>
              </a:ext>
            </a:extLst>
          </p:cNvPr>
          <p:cNvSpPr txBox="1"/>
          <p:nvPr/>
        </p:nvSpPr>
        <p:spPr>
          <a:xfrm>
            <a:off x="457200" y="2817819"/>
            <a:ext cx="2209800" cy="76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Distract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74DF3-0BBB-FD4E-A958-4BEA84D78B8D}"/>
              </a:ext>
            </a:extLst>
          </p:cNvPr>
          <p:cNvSpPr txBox="1"/>
          <p:nvPr/>
        </p:nvSpPr>
        <p:spPr>
          <a:xfrm>
            <a:off x="457200" y="3728053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AD6C-C769-2B42-91C3-C394638A20D1}"/>
              </a:ext>
            </a:extLst>
          </p:cNvPr>
          <p:cNvSpPr txBox="1"/>
          <p:nvPr/>
        </p:nvSpPr>
        <p:spPr>
          <a:xfrm>
            <a:off x="457200" y="4638287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Delegate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AE570-7E7B-7347-A26B-51D0984AE41C}"/>
              </a:ext>
            </a:extLst>
          </p:cNvPr>
          <p:cNvSpPr/>
          <p:nvPr/>
        </p:nvSpPr>
        <p:spPr>
          <a:xfrm>
            <a:off x="0" y="67056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2247DA-41E3-5F4E-ADEC-5F5872D2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943244"/>
              </p:ext>
            </p:extLst>
          </p:nvPr>
        </p:nvGraphicFramePr>
        <p:xfrm>
          <a:off x="3581400" y="2530087"/>
          <a:ext cx="4603792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792">
                  <a:extLst>
                    <a:ext uri="{9D8B030D-6E8A-4147-A177-3AD203B41FA5}">
                      <a16:colId xmlns:a16="http://schemas.microsoft.com/office/drawing/2014/main" val="3686068672"/>
                    </a:ext>
                  </a:extLst>
                </a:gridCol>
              </a:tblGrid>
              <a:tr h="240064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0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latin typeface="+mn-lt"/>
                        </a:rPr>
                        <a:t>“Do you have the Time?”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04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Interrupt by starting a different conversation with the individual who was affected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67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Interrupt to start another task-  “we are ordering lunch, do you want some?”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87666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779769-D4C3-2845-AB7E-00077EEB9394}"/>
              </a:ext>
            </a:extLst>
          </p:cNvPr>
          <p:cNvCxnSpPr>
            <a:cxnSpLocks/>
          </p:cNvCxnSpPr>
          <p:nvPr/>
        </p:nvCxnSpPr>
        <p:spPr>
          <a:xfrm flipV="1">
            <a:off x="2667000" y="2534254"/>
            <a:ext cx="914400" cy="2851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180885-2BE7-7E4C-8FA6-AEE2A17071DF}"/>
              </a:ext>
            </a:extLst>
          </p:cNvPr>
          <p:cNvCxnSpPr>
            <a:cxnSpLocks/>
          </p:cNvCxnSpPr>
          <p:nvPr/>
        </p:nvCxnSpPr>
        <p:spPr>
          <a:xfrm>
            <a:off x="2667328" y="3541790"/>
            <a:ext cx="914072" cy="109649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id="{463B3AF5-4A1E-A147-8BBB-8983D308B808}"/>
              </a:ext>
            </a:extLst>
          </p:cNvPr>
          <p:cNvSpPr txBox="1">
            <a:spLocks/>
          </p:cNvSpPr>
          <p:nvPr/>
        </p:nvSpPr>
        <p:spPr>
          <a:xfrm>
            <a:off x="457201" y="762000"/>
            <a:ext cx="84488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+mn-lt"/>
              </a:rPr>
              <a:t>4D’s of Bystander Intervention </a:t>
            </a:r>
            <a:br>
              <a:rPr lang="en-US">
                <a:latin typeface="+mn-lt"/>
              </a:rPr>
            </a:br>
            <a:r>
              <a:rPr lang="en-US" sz="2700">
                <a:latin typeface="+mn-lt"/>
              </a:rPr>
              <a:t>Adapted from Bystander Intervention Workshop with Ada Gregory</a:t>
            </a:r>
            <a:endParaRPr lang="en-US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350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C42CC8-4131-EB48-8D9B-FF36C75CE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069"/>
            <a:ext cx="2895600" cy="1921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B3CFF-8773-E940-B5C6-1E0BF7D24412}"/>
              </a:ext>
            </a:extLst>
          </p:cNvPr>
          <p:cNvSpPr txBox="1"/>
          <p:nvPr/>
        </p:nvSpPr>
        <p:spPr>
          <a:xfrm>
            <a:off x="457200" y="1905000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A3361-B055-6045-ADCC-1180E8D6EF6E}"/>
              </a:ext>
            </a:extLst>
          </p:cNvPr>
          <p:cNvSpPr txBox="1"/>
          <p:nvPr/>
        </p:nvSpPr>
        <p:spPr>
          <a:xfrm>
            <a:off x="457200" y="2817819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Distract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74DF3-0BBB-FD4E-A958-4BEA84D78B8D}"/>
              </a:ext>
            </a:extLst>
          </p:cNvPr>
          <p:cNvSpPr txBox="1"/>
          <p:nvPr/>
        </p:nvSpPr>
        <p:spPr>
          <a:xfrm>
            <a:off x="457200" y="3728053"/>
            <a:ext cx="2209800" cy="76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AD6C-C769-2B42-91C3-C394638A20D1}"/>
              </a:ext>
            </a:extLst>
          </p:cNvPr>
          <p:cNvSpPr txBox="1"/>
          <p:nvPr/>
        </p:nvSpPr>
        <p:spPr>
          <a:xfrm>
            <a:off x="457200" y="4638287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Delegate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AE570-7E7B-7347-A26B-51D0984AE41C}"/>
              </a:ext>
            </a:extLst>
          </p:cNvPr>
          <p:cNvSpPr/>
          <p:nvPr/>
        </p:nvSpPr>
        <p:spPr>
          <a:xfrm>
            <a:off x="0" y="67056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2247DA-41E3-5F4E-ADEC-5F5872D2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6901932"/>
              </p:ext>
            </p:extLst>
          </p:nvPr>
        </p:nvGraphicFramePr>
        <p:xfrm>
          <a:off x="3581400" y="3200400"/>
          <a:ext cx="4603792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03792">
                  <a:extLst>
                    <a:ext uri="{9D8B030D-6E8A-4147-A177-3AD203B41FA5}">
                      <a16:colId xmlns:a16="http://schemas.microsoft.com/office/drawing/2014/main" val="3686068672"/>
                    </a:ext>
                  </a:extLst>
                </a:gridCol>
              </a:tblGrid>
              <a:tr h="127247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08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Check in with individual who was targeted:  “Are you okay?  How can I help?”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04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Share Resources: Refer to a manager, offer to assist with reporting if person wants to report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670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Follow-up later with wrong-doer, share how actions impacted others and request a behavior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087666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779769-D4C3-2845-AB7E-00077EEB9394}"/>
              </a:ext>
            </a:extLst>
          </p:cNvPr>
          <p:cNvCxnSpPr>
            <a:cxnSpLocks/>
          </p:cNvCxnSpPr>
          <p:nvPr/>
        </p:nvCxnSpPr>
        <p:spPr>
          <a:xfrm flipV="1">
            <a:off x="2667000" y="3212522"/>
            <a:ext cx="914400" cy="50425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180885-2BE7-7E4C-8FA6-AEE2A17071DF}"/>
              </a:ext>
            </a:extLst>
          </p:cNvPr>
          <p:cNvCxnSpPr>
            <a:cxnSpLocks/>
          </p:cNvCxnSpPr>
          <p:nvPr/>
        </p:nvCxnSpPr>
        <p:spPr>
          <a:xfrm>
            <a:off x="2673190" y="4473969"/>
            <a:ext cx="908210" cy="13781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5EBE40E9-DC49-9F4F-ACAC-A4BA9CCCB78B}"/>
              </a:ext>
            </a:extLst>
          </p:cNvPr>
          <p:cNvSpPr txBox="1">
            <a:spLocks/>
          </p:cNvSpPr>
          <p:nvPr/>
        </p:nvSpPr>
        <p:spPr>
          <a:xfrm>
            <a:off x="457201" y="762000"/>
            <a:ext cx="84488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+mn-lt"/>
              </a:rPr>
              <a:t>4D’s of Bystander Intervention </a:t>
            </a:r>
            <a:br>
              <a:rPr lang="en-US">
                <a:latin typeface="+mn-lt"/>
              </a:rPr>
            </a:br>
            <a:r>
              <a:rPr lang="en-US" sz="2700">
                <a:latin typeface="+mn-lt"/>
              </a:rPr>
              <a:t>Adapted from Bystander Intervention Workshop with Ada Gregory</a:t>
            </a:r>
            <a:endParaRPr lang="en-US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8285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B1C42CC8-4131-EB48-8D9B-FF36C75CE7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105069"/>
            <a:ext cx="2895600" cy="19217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7BB3CFF-8773-E940-B5C6-1E0BF7D24412}"/>
              </a:ext>
            </a:extLst>
          </p:cNvPr>
          <p:cNvSpPr txBox="1"/>
          <p:nvPr/>
        </p:nvSpPr>
        <p:spPr>
          <a:xfrm>
            <a:off x="457200" y="1905000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Direct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6A3361-B055-6045-ADCC-1180E8D6EF6E}"/>
              </a:ext>
            </a:extLst>
          </p:cNvPr>
          <p:cNvSpPr txBox="1"/>
          <p:nvPr/>
        </p:nvSpPr>
        <p:spPr>
          <a:xfrm>
            <a:off x="457200" y="2817819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Distract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174DF3-0BBB-FD4E-A958-4BEA84D78B8D}"/>
              </a:ext>
            </a:extLst>
          </p:cNvPr>
          <p:cNvSpPr txBox="1"/>
          <p:nvPr/>
        </p:nvSpPr>
        <p:spPr>
          <a:xfrm>
            <a:off x="457200" y="3728053"/>
            <a:ext cx="2209800" cy="769441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bg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Delay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C4AD6C-C769-2B42-91C3-C394638A20D1}"/>
              </a:ext>
            </a:extLst>
          </p:cNvPr>
          <p:cNvSpPr txBox="1"/>
          <p:nvPr/>
        </p:nvSpPr>
        <p:spPr>
          <a:xfrm>
            <a:off x="457200" y="4638287"/>
            <a:ext cx="2209800" cy="769441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Delegate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6DAE570-7E7B-7347-A26B-51D0984AE41C}"/>
              </a:ext>
            </a:extLst>
          </p:cNvPr>
          <p:cNvSpPr/>
          <p:nvPr/>
        </p:nvSpPr>
        <p:spPr>
          <a:xfrm>
            <a:off x="0" y="6705600"/>
            <a:ext cx="91440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92247DA-41E3-5F4E-ADEC-5F5872D23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3597086"/>
              </p:ext>
            </p:extLst>
          </p:nvPr>
        </p:nvGraphicFramePr>
        <p:xfrm>
          <a:off x="3581400" y="4343400"/>
          <a:ext cx="4800600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>
                  <a:extLst>
                    <a:ext uri="{9D8B030D-6E8A-4147-A177-3AD203B41FA5}">
                      <a16:colId xmlns:a16="http://schemas.microsoft.com/office/drawing/2014/main" val="36860686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bg1"/>
                          </a:solidFill>
                        </a:rPr>
                        <a:t>Examples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8081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Ask someone else to intervene with you or instead of you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600490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>
                          <a:latin typeface="+mn-lt"/>
                        </a:rPr>
                        <a:t>Ask someone else to  follow up with either or both parties after the event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8421471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3779769-D4C3-2845-AB7E-00077EEB9394}"/>
              </a:ext>
            </a:extLst>
          </p:cNvPr>
          <p:cNvCxnSpPr>
            <a:cxnSpLocks/>
          </p:cNvCxnSpPr>
          <p:nvPr/>
        </p:nvCxnSpPr>
        <p:spPr>
          <a:xfrm flipV="1">
            <a:off x="2667000" y="4352718"/>
            <a:ext cx="914400" cy="29568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B180885-2BE7-7E4C-8FA6-AEE2A17071DF}"/>
              </a:ext>
            </a:extLst>
          </p:cNvPr>
          <p:cNvCxnSpPr>
            <a:cxnSpLocks/>
          </p:cNvCxnSpPr>
          <p:nvPr/>
        </p:nvCxnSpPr>
        <p:spPr>
          <a:xfrm>
            <a:off x="2567354" y="5407728"/>
            <a:ext cx="1014046" cy="3072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">
            <a:extLst>
              <a:ext uri="{FF2B5EF4-FFF2-40B4-BE49-F238E27FC236}">
                <a16:creationId xmlns:a16="http://schemas.microsoft.com/office/drawing/2014/main" id="{AB5181C6-F20F-574A-AF28-D63B3BA8BF6A}"/>
              </a:ext>
            </a:extLst>
          </p:cNvPr>
          <p:cNvSpPr txBox="1">
            <a:spLocks/>
          </p:cNvSpPr>
          <p:nvPr/>
        </p:nvSpPr>
        <p:spPr>
          <a:xfrm>
            <a:off x="457201" y="762000"/>
            <a:ext cx="844887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>
                <a:latin typeface="+mn-lt"/>
              </a:rPr>
              <a:t>4D’s of Bystander Intervention </a:t>
            </a:r>
            <a:br>
              <a:rPr lang="en-US">
                <a:latin typeface="+mn-lt"/>
              </a:rPr>
            </a:br>
            <a:r>
              <a:rPr lang="en-US" sz="2700">
                <a:latin typeface="+mn-lt"/>
              </a:rPr>
              <a:t>Adapted from Bystander Intervention Workshop with Ada Gregory</a:t>
            </a:r>
            <a:endParaRPr lang="en-US" sz="27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0493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B628677-7F98-3A4E-AA5D-D3E5E9963A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51191">
            <a:off x="-323577" y="2673447"/>
            <a:ext cx="4495800" cy="29718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99A2DD-C771-4744-99BB-8AA3253E5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Calling out unacceptable behavior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5E0BD8-A33D-834F-82BC-55F8CC326DBC}"/>
              </a:ext>
            </a:extLst>
          </p:cNvPr>
          <p:cNvSpPr/>
          <p:nvPr/>
        </p:nvSpPr>
        <p:spPr>
          <a:xfrm>
            <a:off x="2839010" y="1443198"/>
            <a:ext cx="685800" cy="6286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C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C036A27-BE55-7241-97BA-4FA1AB88597A}"/>
              </a:ext>
            </a:extLst>
          </p:cNvPr>
          <p:cNvSpPr/>
          <p:nvPr/>
        </p:nvSpPr>
        <p:spPr>
          <a:xfrm>
            <a:off x="3587002" y="2175421"/>
            <a:ext cx="685800" cy="6286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CD8D161-3A7A-7048-9E3E-405A06FBCA0C}"/>
              </a:ext>
            </a:extLst>
          </p:cNvPr>
          <p:cNvSpPr/>
          <p:nvPr/>
        </p:nvSpPr>
        <p:spPr>
          <a:xfrm>
            <a:off x="4205567" y="3158971"/>
            <a:ext cx="685800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027985-8278-8643-9539-BC05E5A8612D}"/>
              </a:ext>
            </a:extLst>
          </p:cNvPr>
          <p:cNvSpPr/>
          <p:nvPr/>
        </p:nvSpPr>
        <p:spPr>
          <a:xfrm>
            <a:off x="4412878" y="4011458"/>
            <a:ext cx="685800" cy="6286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dirty="0"/>
              <a:t>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0F14BE-146C-3D41-947E-7588C11200FD}"/>
              </a:ext>
            </a:extLst>
          </p:cNvPr>
          <p:cNvSpPr/>
          <p:nvPr/>
        </p:nvSpPr>
        <p:spPr>
          <a:xfrm>
            <a:off x="5486400" y="1657350"/>
            <a:ext cx="3437792" cy="628650"/>
          </a:xfrm>
          <a:prstGeom prst="rect">
            <a:avLst/>
          </a:prstGeom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/>
              <a:t> “I’m Concerned….”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C701A9-0950-1645-80A1-E9CD1949F13A}"/>
              </a:ext>
            </a:extLst>
          </p:cNvPr>
          <p:cNvSpPr/>
          <p:nvPr/>
        </p:nvSpPr>
        <p:spPr>
          <a:xfrm>
            <a:off x="5459506" y="2619696"/>
            <a:ext cx="3437792" cy="628650"/>
          </a:xfrm>
          <a:prstGeom prst="rect">
            <a:avLst/>
          </a:prstGeom>
          <a:solidFill>
            <a:schemeClr val="accent3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/>
              <a:t> “I’m uncomfortable with…”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AB84E6D-D262-4F45-93EF-81E4D61F179C}"/>
              </a:ext>
            </a:extLst>
          </p:cNvPr>
          <p:cNvSpPr/>
          <p:nvPr/>
        </p:nvSpPr>
        <p:spPr>
          <a:xfrm>
            <a:off x="5441577" y="3652586"/>
            <a:ext cx="3437792" cy="62865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/>
              <a:t> “We refrain from…..”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98EEC62-B877-F943-A392-7C2E93261F7E}"/>
              </a:ext>
            </a:extLst>
          </p:cNvPr>
          <p:cNvSpPr/>
          <p:nvPr/>
        </p:nvSpPr>
        <p:spPr>
          <a:xfrm>
            <a:off x="5441577" y="4685476"/>
            <a:ext cx="3437792" cy="628650"/>
          </a:xfrm>
          <a:prstGeom prst="rect">
            <a:avLst/>
          </a:prstGeom>
          <a:solidFill>
            <a:schemeClr val="accent4">
              <a:lumMod val="7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100" dirty="0"/>
              <a:t> “Thank you”</a:t>
            </a:r>
          </a:p>
        </p:txBody>
      </p:sp>
    </p:spTree>
    <p:extLst>
      <p:ext uri="{BB962C8B-B14F-4D97-AF65-F5344CB8AC3E}">
        <p14:creationId xmlns:p14="http://schemas.microsoft.com/office/powerpoint/2010/main" val="1120050817"/>
      </p:ext>
    </p:extLst>
  </p:cSld>
  <p:clrMapOvr>
    <a:masterClrMapping/>
  </p:clrMapOvr>
</p:sld>
</file>

<file path=ppt/theme/theme1.xml><?xml version="1.0" encoding="utf-8"?>
<a:theme xmlns:a="http://schemas.openxmlformats.org/drawingml/2006/main" name="SOM PowerPoint Template-201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SOM PowerPoint Template-2015</Template>
  <TotalTime>10246</TotalTime>
  <Words>557</Words>
  <Application>Microsoft Macintosh PowerPoint</Application>
  <PresentationFormat>On-screen Show (4:3)</PresentationFormat>
  <Paragraphs>78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Verdana</vt:lpstr>
      <vt:lpstr>SOM PowerPoint Template-2015</vt:lpstr>
      <vt:lpstr>Bystander Effect</vt:lpstr>
      <vt:lpstr>4D’s of Bystander Intervention  Adapted from Bystander Intervention Workshop with Ada Gregory</vt:lpstr>
      <vt:lpstr>PowerPoint Presentation</vt:lpstr>
      <vt:lpstr>PowerPoint Presentation</vt:lpstr>
      <vt:lpstr>PowerPoint Presentation</vt:lpstr>
      <vt:lpstr>Calling out unacceptable behavior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Nancy Knudsen, M.D.</dc:creator>
  <cp:lastModifiedBy>Nancy Knudsen, M.D.</cp:lastModifiedBy>
  <cp:revision>363</cp:revision>
  <dcterms:created xsi:type="dcterms:W3CDTF">2017-09-01T15:07:16Z</dcterms:created>
  <dcterms:modified xsi:type="dcterms:W3CDTF">2020-08-12T14:12:21Z</dcterms:modified>
</cp:coreProperties>
</file>